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61" r:id="rId2"/>
    <p:sldId id="292" r:id="rId3"/>
    <p:sldId id="553" r:id="rId4"/>
    <p:sldId id="636" r:id="rId5"/>
    <p:sldId id="637" r:id="rId6"/>
    <p:sldId id="466" r:id="rId7"/>
    <p:sldId id="638" r:id="rId8"/>
    <p:sldId id="639" r:id="rId9"/>
    <p:sldId id="640" r:id="rId10"/>
    <p:sldId id="643" r:id="rId11"/>
    <p:sldId id="641" r:id="rId12"/>
    <p:sldId id="642" r:id="rId13"/>
    <p:sldId id="644" r:id="rId14"/>
    <p:sldId id="645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61" r:id="rId31"/>
    <p:sldId id="662" r:id="rId32"/>
    <p:sldId id="663" r:id="rId33"/>
    <p:sldId id="664" r:id="rId34"/>
    <p:sldId id="665" r:id="rId35"/>
    <p:sldId id="666" r:id="rId36"/>
    <p:sldId id="667" r:id="rId37"/>
    <p:sldId id="668" r:id="rId38"/>
    <p:sldId id="669" r:id="rId39"/>
    <p:sldId id="670" r:id="rId40"/>
    <p:sldId id="671" r:id="rId41"/>
    <p:sldId id="672" r:id="rId42"/>
    <p:sldId id="673" r:id="rId43"/>
    <p:sldId id="674" r:id="rId44"/>
    <p:sldId id="675" r:id="rId45"/>
    <p:sldId id="676" r:id="rId46"/>
    <p:sldId id="677" r:id="rId47"/>
    <p:sldId id="679" r:id="rId48"/>
    <p:sldId id="678" r:id="rId49"/>
    <p:sldId id="680" r:id="rId50"/>
    <p:sldId id="681" r:id="rId51"/>
    <p:sldId id="682" r:id="rId52"/>
    <p:sldId id="683" r:id="rId53"/>
    <p:sldId id="684" r:id="rId54"/>
    <p:sldId id="685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4" r:id="rId63"/>
    <p:sldId id="693" r:id="rId64"/>
    <p:sldId id="695" r:id="rId65"/>
    <p:sldId id="696" r:id="rId66"/>
    <p:sldId id="697" r:id="rId67"/>
    <p:sldId id="698" r:id="rId68"/>
    <p:sldId id="699" r:id="rId69"/>
    <p:sldId id="700" r:id="rId70"/>
    <p:sldId id="701" r:id="rId71"/>
    <p:sldId id="702" r:id="rId72"/>
    <p:sldId id="703" r:id="rId73"/>
    <p:sldId id="704" r:id="rId74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11/11/2014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11/11/2014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11/11/2014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11/11/2014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11/11/2014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11/11/2014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11/11/2014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11/11/2014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11/11/2014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11/11/2014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11/11/2014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모델 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2 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기반의 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Ajax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를 사용한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</a:b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쇼핑몰</a:t>
            </a:r>
            <a:endParaRPr lang="ko-KR" altLang="en-US" sz="48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762374"/>
            <a:ext cx="8280000" cy="2700287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6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60" smtClean="0">
                <a:solidFill>
                  <a:schemeClr val="tx1"/>
                </a:solidFill>
              </a:rPr>
              <a:t>Chapter</a:t>
            </a:r>
            <a:r>
              <a:rPr lang="ko-KR" altLang="en-US" spc="-60" smtClean="0">
                <a:solidFill>
                  <a:schemeClr val="tx1"/>
                </a:solidFill>
              </a:rPr>
              <a:t>에서는 </a:t>
            </a:r>
            <a:r>
              <a:rPr lang="en-US" altLang="ko-KR" spc="-60" smtClean="0">
                <a:solidFill>
                  <a:schemeClr val="tx1"/>
                </a:solidFill>
              </a:rPr>
              <a:t>JSP</a:t>
            </a:r>
            <a:r>
              <a:rPr lang="ko-KR" altLang="en-US" spc="-60" smtClean="0">
                <a:solidFill>
                  <a:schemeClr val="tx1"/>
                </a:solidFill>
              </a:rPr>
              <a:t>의 기본 기능</a:t>
            </a:r>
            <a:r>
              <a:rPr lang="en-US" altLang="ko-KR" spc="-60" smtClean="0">
                <a:solidFill>
                  <a:schemeClr val="tx1"/>
                </a:solidFill>
              </a:rPr>
              <a:t>, Ajax, </a:t>
            </a:r>
            <a:r>
              <a:rPr lang="ko-KR" altLang="en-US" spc="-60" smtClean="0">
                <a:solidFill>
                  <a:schemeClr val="tx1"/>
                </a:solidFill>
              </a:rPr>
              <a:t>파</a:t>
            </a:r>
            <a:r>
              <a:rPr lang="ko-KR" altLang="en-US" smtClean="0">
                <a:solidFill>
                  <a:schemeClr val="tx1"/>
                </a:solidFill>
              </a:rPr>
              <a:t>일 업로드</a:t>
            </a:r>
            <a:r>
              <a:rPr lang="en-US" altLang="ko-KR" smtClean="0">
                <a:solidFill>
                  <a:schemeClr val="tx1"/>
                </a:solidFill>
              </a:rPr>
              <a:t>, JSTL, EL, </a:t>
            </a:r>
            <a:r>
              <a:rPr lang="ko-KR" altLang="en-US" smtClean="0">
                <a:solidFill>
                  <a:schemeClr val="tx1"/>
                </a:solidFill>
              </a:rPr>
              <a:t>모델 </a:t>
            </a:r>
            <a:r>
              <a:rPr lang="en-US" altLang="ko-KR" smtClean="0">
                <a:solidFill>
                  <a:schemeClr val="tx1"/>
                </a:solidFill>
              </a:rPr>
              <a:t>2 </a:t>
            </a:r>
            <a:r>
              <a:rPr lang="ko-KR" altLang="en-US" smtClean="0">
                <a:solidFill>
                  <a:schemeClr val="tx1"/>
                </a:solidFill>
              </a:rPr>
              <a:t>등 이제까지 배운 내용을 모두 활용하여 쇼핑몰 프로젝트를 작성해 본다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r>
              <a:rPr lang="ko-KR" altLang="en-US" smtClean="0">
                <a:solidFill>
                  <a:schemeClr val="tx1"/>
                </a:solidFill>
              </a:rPr>
              <a:t>쇼핑몰 프로젝트에서는 트랜잭션</a:t>
            </a:r>
            <a:r>
              <a:rPr lang="ko-KR" altLang="en-US" spc="-30" smtClean="0">
                <a:solidFill>
                  <a:schemeClr val="tx1"/>
                </a:solidFill>
              </a:rPr>
              <a:t>이 구현되기 때문에 이 부분도 함께 살펴본다</a:t>
            </a:r>
            <a:r>
              <a:rPr lang="en-US" altLang="ko-KR" spc="-30" smtClean="0">
                <a:solidFill>
                  <a:schemeClr val="tx1"/>
                </a:solidFill>
              </a:rPr>
              <a:t>.</a:t>
            </a:r>
            <a:endParaRPr lang="ko-KR" altLang="en-US" spc="-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18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작성된 사용자영역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쇼핑몰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의 </a:t>
            </a:r>
            <a:r>
              <a:rPr lang="ko-KR" altLang="en-US" sz="3200" smtClean="0">
                <a:solidFill>
                  <a:schemeClr val="tx1"/>
                </a:solidFill>
              </a:rPr>
              <a:t>메인 페이지</a:t>
            </a:r>
            <a:endParaRPr lang="ko-KR" altLang="en-US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00" smtClean="0">
                <a:solidFill>
                  <a:schemeClr val="tx1"/>
                </a:solidFill>
              </a:rPr>
              <a:t>쇼</a:t>
            </a:r>
            <a:r>
              <a:rPr lang="ko-KR" altLang="en-US" sz="2800" smtClean="0">
                <a:solidFill>
                  <a:schemeClr val="tx1"/>
                </a:solidFill>
              </a:rPr>
              <a:t>상품의 등록</a:t>
            </a:r>
            <a:r>
              <a:rPr lang="en-US" altLang="ko-KR" sz="2800" smtClean="0">
                <a:solidFill>
                  <a:schemeClr val="tx1"/>
                </a:solidFill>
              </a:rPr>
              <a:t>/</a:t>
            </a:r>
            <a:r>
              <a:rPr lang="ko-KR" altLang="en-US" sz="2800" smtClean="0">
                <a:solidFill>
                  <a:schemeClr val="tx1"/>
                </a:solidFill>
              </a:rPr>
              <a:t>수정</a:t>
            </a:r>
            <a:r>
              <a:rPr lang="en-US" altLang="ko-KR" sz="2800" smtClean="0">
                <a:solidFill>
                  <a:schemeClr val="tx1"/>
                </a:solidFill>
              </a:rPr>
              <a:t>/</a:t>
            </a:r>
            <a:r>
              <a:rPr lang="ko-KR" altLang="en-US" sz="2800" smtClean="0">
                <a:solidFill>
                  <a:schemeClr val="tx1"/>
                </a:solidFill>
              </a:rPr>
              <a:t>삭제와 관련된 상품 관련 작업과 구매된 상품을 관리하는 구매된 상품 관련 작업의 두 가지 작업을 주로 수행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0204" y="3986014"/>
            <a:ext cx="5400000" cy="263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작성된 사용자영역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쇼핑몰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의 </a:t>
            </a:r>
            <a:r>
              <a:rPr lang="ko-KR" altLang="en-US" sz="3200" smtClean="0">
                <a:solidFill>
                  <a:schemeClr val="tx1"/>
                </a:solidFill>
              </a:rPr>
              <a:t>메인 페이지</a:t>
            </a:r>
            <a:endParaRPr lang="ko-KR" altLang="en-US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00" smtClean="0">
                <a:solidFill>
                  <a:schemeClr val="tx1"/>
                </a:solidFill>
              </a:rPr>
              <a:t>쇼핑몰의 상품을 보고 구매하는 작업을 주로 수행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1262" y="3182547"/>
            <a:ext cx="5580000" cy="337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쇼핑몰 </a:t>
            </a:r>
            <a:r>
              <a:rPr lang="ko-KR" altLang="en-US" sz="3200" smtClean="0">
                <a:solidFill>
                  <a:schemeClr val="tx1"/>
                </a:solidFill>
              </a:rPr>
              <a:t>프로젝트 </a:t>
            </a:r>
            <a:r>
              <a:rPr lang="en-US" altLang="ko-KR" sz="3200" smtClean="0">
                <a:solidFill>
                  <a:schemeClr val="tx1"/>
                </a:solidFill>
              </a:rPr>
              <a:t>[shoppingmall]</a:t>
            </a:r>
            <a:r>
              <a:rPr lang="ko-KR" altLang="en-US" sz="3200" smtClean="0">
                <a:solidFill>
                  <a:schemeClr val="tx1"/>
                </a:solidFill>
              </a:rPr>
              <a:t>는 컨트롤</a:t>
            </a:r>
            <a:r>
              <a:rPr lang="ko-KR" altLang="en-US" sz="3200" spc="-120" smtClean="0">
                <a:solidFill>
                  <a:schemeClr val="tx1"/>
                </a:solidFill>
              </a:rPr>
              <a:t>러를 포함한 로직이 위치하는 </a:t>
            </a:r>
            <a:r>
              <a:rPr lang="en-US" altLang="ko-KR" sz="3200" spc="-120" smtClean="0">
                <a:solidFill>
                  <a:schemeClr val="tx1"/>
                </a:solidFill>
              </a:rPr>
              <a:t>[</a:t>
            </a:r>
            <a:r>
              <a:rPr lang="en-US" altLang="ko-KR" sz="3200" spc="-120" smtClean="0">
                <a:solidFill>
                  <a:schemeClr val="tx1"/>
                </a:solidFill>
              </a:rPr>
              <a:t>Java </a:t>
            </a:r>
            <a:r>
              <a:rPr lang="en-US" altLang="ko-KR" sz="3200" spc="-120" smtClean="0">
                <a:solidFill>
                  <a:schemeClr val="tx1"/>
                </a:solidFill>
              </a:rPr>
              <a:t>Resources</a:t>
            </a:r>
            <a:r>
              <a:rPr lang="en-US" altLang="ko-KR" sz="3200" smtClean="0">
                <a:solidFill>
                  <a:schemeClr val="tx1"/>
                </a:solidFill>
              </a:rPr>
              <a:t> /</a:t>
            </a:r>
            <a:r>
              <a:rPr lang="en-US" altLang="ko-KR" sz="3200" smtClean="0">
                <a:solidFill>
                  <a:schemeClr val="tx1"/>
                </a:solidFill>
              </a:rPr>
              <a:t>src]</a:t>
            </a:r>
            <a:r>
              <a:rPr lang="ko-KR" altLang="en-US" sz="3200" smtClean="0">
                <a:solidFill>
                  <a:schemeClr val="tx1"/>
                </a:solidFill>
              </a:rPr>
              <a:t>와 뷰 및 뷰를 구성하는데 필요한 파일들이 위치한 </a:t>
            </a:r>
            <a:r>
              <a:rPr lang="en-US" altLang="ko-KR" sz="3200" smtClean="0">
                <a:solidFill>
                  <a:schemeClr val="tx1"/>
                </a:solidFill>
              </a:rPr>
              <a:t>[Webcontent]</a:t>
            </a:r>
            <a:r>
              <a:rPr lang="ko-KR" altLang="en-US" sz="3200" smtClean="0">
                <a:solidFill>
                  <a:schemeClr val="tx1"/>
                </a:solidFill>
              </a:rPr>
              <a:t>로 이루어짐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218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쇼핑몰 프로젝트의 기본 구조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218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쇼핑몰 프로젝트의 기본 구조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4871" y="2056658"/>
            <a:ext cx="5400000" cy="418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630394" y="6269250"/>
            <a:ext cx="3877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쇼핑몰 </a:t>
            </a:r>
            <a:r>
              <a:rPr lang="ko-KR" altLang="en-US" sz="2000" smtClean="0"/>
              <a:t>프로젝트의 </a:t>
            </a:r>
            <a:r>
              <a:rPr lang="ko-KR" altLang="en-US" sz="2000" smtClean="0"/>
              <a:t>기본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[shoppingmall] </a:t>
            </a:r>
            <a:r>
              <a:rPr lang="ko-KR" altLang="en-US" sz="3200" smtClean="0">
                <a:solidFill>
                  <a:schemeClr val="tx1"/>
                </a:solidFill>
              </a:rPr>
              <a:t>프로젝트 </a:t>
            </a:r>
            <a:r>
              <a:rPr lang="ko-KR" altLang="en-US" sz="3200" smtClean="0">
                <a:solidFill>
                  <a:schemeClr val="tx1"/>
                </a:solidFill>
              </a:rPr>
              <a:t>작성 및 </a:t>
            </a:r>
            <a:r>
              <a:rPr lang="ko-KR" altLang="en-US" sz="3200" smtClean="0">
                <a:solidFill>
                  <a:schemeClr val="tx1"/>
                </a:solidFill>
              </a:rPr>
              <a:t>웹 </a:t>
            </a:r>
            <a:r>
              <a:rPr lang="ko-KR" altLang="en-US" sz="3200" smtClean="0">
                <a:solidFill>
                  <a:schemeClr val="tx1"/>
                </a:solidFill>
              </a:rPr>
              <a:t>애플리케이션을 </a:t>
            </a:r>
            <a:r>
              <a:rPr lang="ko-KR" altLang="en-US" sz="3200" smtClean="0">
                <a:solidFill>
                  <a:schemeClr val="tx1"/>
                </a:solidFill>
              </a:rPr>
              <a:t>위한 설정</a:t>
            </a:r>
          </a:p>
          <a:p>
            <a:pPr marL="542925" lvl="2" indent="-276225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lnSpc>
                <a:spcPts val="3800"/>
              </a:lnSpc>
            </a:pPr>
            <a:r>
              <a:rPr lang="ko-KR" altLang="en-US" sz="2800" smtClean="0">
                <a:solidFill>
                  <a:schemeClr val="tx1"/>
                </a:solidFill>
              </a:rPr>
              <a:t>➀ </a:t>
            </a:r>
            <a:r>
              <a:rPr lang="ko-KR" altLang="en-US" sz="2800" smtClean="0">
                <a:solidFill>
                  <a:schemeClr val="tx1"/>
                </a:solidFill>
              </a:rPr>
              <a:t>동적 웹 프로젝트작성 후 서버에 등록</a:t>
            </a:r>
          </a:p>
          <a:p>
            <a:pPr marL="542925" lvl="2" indent="-276225" fontAlgn="base">
              <a:lnSpc>
                <a:spcPts val="3800"/>
              </a:lnSpc>
            </a:pPr>
            <a:r>
              <a:rPr lang="ko-KR" altLang="en-US" sz="2800" smtClean="0">
                <a:solidFill>
                  <a:schemeClr val="tx1"/>
                </a:solidFill>
              </a:rPr>
              <a:t>➁ 에러페이지 설정</a:t>
            </a:r>
          </a:p>
          <a:p>
            <a:pPr marL="542925" lvl="2" indent="-276225" fontAlgn="base">
              <a:lnSpc>
                <a:spcPts val="3800"/>
              </a:lnSpc>
            </a:pPr>
            <a:r>
              <a:rPr lang="ko-KR" altLang="en-US" sz="2800" smtClean="0">
                <a:solidFill>
                  <a:schemeClr val="tx1"/>
                </a:solidFill>
              </a:rPr>
              <a:t>➂ 필요라이브러리 추가</a:t>
            </a:r>
          </a:p>
          <a:p>
            <a:pPr marL="542925" lvl="2" indent="-276225" fontAlgn="base">
              <a:lnSpc>
                <a:spcPts val="3800"/>
              </a:lnSpc>
            </a:pPr>
            <a:r>
              <a:rPr lang="ko-KR" altLang="en-US" sz="2800" smtClean="0">
                <a:solidFill>
                  <a:schemeClr val="tx1"/>
                </a:solidFill>
              </a:rPr>
              <a:t>➃ 커넥션 </a:t>
            </a:r>
            <a:r>
              <a:rPr lang="ko-KR" altLang="en-US" sz="2800" smtClean="0">
                <a:solidFill>
                  <a:schemeClr val="tx1"/>
                </a:solidFill>
              </a:rPr>
              <a:t>풀 </a:t>
            </a:r>
            <a:r>
              <a:rPr lang="ko-KR" altLang="en-US" sz="2800" smtClean="0">
                <a:solidFill>
                  <a:schemeClr val="tx1"/>
                </a:solidFill>
              </a:rPr>
              <a:t>설정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218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쇼핑몰 프로젝트의 기본 구조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en-US" altLang="ko-KR" sz="3200" smtClean="0">
                <a:solidFill>
                  <a:schemeClr val="tx1"/>
                </a:solidFill>
              </a:rPr>
              <a:t>shoppingmall</a:t>
            </a:r>
            <a:r>
              <a:rPr lang="en-US" altLang="ko-KR" sz="3200" smtClean="0">
                <a:solidFill>
                  <a:schemeClr val="tx1"/>
                </a:solidFill>
              </a:rPr>
              <a:t>] </a:t>
            </a:r>
            <a:r>
              <a:rPr lang="ko-KR" altLang="en-US" sz="3200" smtClean="0">
                <a:solidFill>
                  <a:schemeClr val="tx1"/>
                </a:solidFill>
              </a:rPr>
              <a:t>프로젝트에 </a:t>
            </a:r>
            <a:r>
              <a:rPr lang="ko-KR" altLang="en-US" sz="3200" smtClean="0">
                <a:solidFill>
                  <a:schemeClr val="tx1"/>
                </a:solidFill>
              </a:rPr>
              <a:t>필요 폴더를 작성하고 제공 </a:t>
            </a:r>
            <a:r>
              <a:rPr lang="ko-KR" altLang="en-US" sz="3200" smtClean="0">
                <a:solidFill>
                  <a:schemeClr val="tx1"/>
                </a:solidFill>
              </a:rPr>
              <a:t>파일들을 </a:t>
            </a:r>
            <a:r>
              <a:rPr lang="ko-KR" altLang="en-US" sz="3200" smtClean="0">
                <a:solidFill>
                  <a:schemeClr val="tx1"/>
                </a:solidFill>
              </a:rPr>
              <a:t>배치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➀ 기타 필요폴더 복사 및 생성 </a:t>
            </a:r>
          </a:p>
          <a:p>
            <a:pPr marL="542925" lvl="2" indent="-276225" fontAlgn="base">
              <a:lnSpc>
                <a:spcPts val="3800"/>
              </a:lnSpc>
            </a:pPr>
            <a:r>
              <a:rPr lang="ko-KR" altLang="en-US" sz="2800" smtClean="0">
                <a:solidFill>
                  <a:schemeClr val="tx1"/>
                </a:solidFill>
              </a:rPr>
              <a:t>➁ 암호화 로직을 </a:t>
            </a:r>
            <a:r>
              <a:rPr lang="en-US" altLang="ko-KR" sz="2800" smtClean="0">
                <a:solidFill>
                  <a:schemeClr val="tx1"/>
                </a:solidFill>
              </a:rPr>
              <a:t>[Java Resources]-[src]</a:t>
            </a:r>
            <a:r>
              <a:rPr lang="ko-KR" altLang="en-US" sz="2800" smtClean="0">
                <a:solidFill>
                  <a:schemeClr val="tx1"/>
                </a:solidFill>
              </a:rPr>
              <a:t>에 </a:t>
            </a:r>
            <a:r>
              <a:rPr lang="ko-KR" altLang="en-US" sz="2800" smtClean="0">
                <a:solidFill>
                  <a:schemeClr val="tx1"/>
                </a:solidFill>
              </a:rPr>
              <a:t>복사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218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쇼핑몰 프로젝트의 기본 구조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member : </a:t>
            </a:r>
            <a:r>
              <a:rPr lang="ko-KR" altLang="en-US" sz="3200" smtClean="0">
                <a:solidFill>
                  <a:schemeClr val="tx1"/>
                </a:solidFill>
              </a:rPr>
              <a:t>쇼핑몰의 고객 정보를 저장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회원 가입과 </a:t>
            </a:r>
            <a:r>
              <a:rPr lang="ko-KR" altLang="en-US" sz="2800" smtClean="0">
                <a:solidFill>
                  <a:schemeClr val="tx1"/>
                </a:solidFill>
              </a:rPr>
              <a:t>인증에 필요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120" smtClean="0">
                <a:solidFill>
                  <a:schemeClr val="tx1"/>
                </a:solidFill>
              </a:rPr>
              <a:t>manager : </a:t>
            </a:r>
            <a:r>
              <a:rPr lang="ko-KR" altLang="en-US" sz="3200" spc="-120" smtClean="0">
                <a:solidFill>
                  <a:schemeClr val="tx1"/>
                </a:solidFill>
              </a:rPr>
              <a:t>쇼핑몰의 관리자 정보를 저장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관리자 인증에 필요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book : </a:t>
            </a:r>
            <a:r>
              <a:rPr lang="ko-KR" altLang="en-US" sz="3200" smtClean="0">
                <a:solidFill>
                  <a:schemeClr val="tx1"/>
                </a:solidFill>
              </a:rPr>
              <a:t>쇼핑몰의 상품을 저장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상품 목록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qna : </a:t>
            </a:r>
            <a:r>
              <a:rPr lang="ko-KR" altLang="en-US" sz="3200" smtClean="0">
                <a:solidFill>
                  <a:schemeClr val="tx1"/>
                </a:solidFill>
              </a:rPr>
              <a:t>각 상품에 대한 </a:t>
            </a:r>
            <a:r>
              <a:rPr lang="en-US" altLang="ko-KR" sz="3200" smtClean="0">
                <a:solidFill>
                  <a:schemeClr val="tx1"/>
                </a:solidFill>
              </a:rPr>
              <a:t>Q&amp;A </a:t>
            </a:r>
            <a:r>
              <a:rPr lang="ko-KR" altLang="en-US" sz="3200" smtClean="0">
                <a:solidFill>
                  <a:schemeClr val="tx1"/>
                </a:solidFill>
              </a:rPr>
              <a:t>저장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각 상품에 대한 질문 글 및 </a:t>
            </a:r>
            <a:r>
              <a:rPr lang="ko-KR" altLang="en-US" sz="2800" smtClean="0">
                <a:solidFill>
                  <a:schemeClr val="tx1"/>
                </a:solidFill>
              </a:rPr>
              <a:t>답변 </a:t>
            </a:r>
            <a:r>
              <a:rPr lang="ko-KR" altLang="en-US" sz="2800" smtClean="0">
                <a:solidFill>
                  <a:schemeClr val="tx1"/>
                </a:solidFill>
              </a:rPr>
              <a:t>글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5448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필요 테이블 정보 및 생성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bank : </a:t>
            </a:r>
            <a:r>
              <a:rPr lang="ko-KR" altLang="en-US" sz="3200" smtClean="0">
                <a:solidFill>
                  <a:schemeClr val="tx1"/>
                </a:solidFill>
              </a:rPr>
              <a:t>상품 구매 시 입금 계좌 정보를 저장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쇼핑몰의 </a:t>
            </a:r>
            <a:r>
              <a:rPr lang="ko-KR" altLang="en-US" sz="2800" smtClean="0">
                <a:solidFill>
                  <a:schemeClr val="tx1"/>
                </a:solidFill>
              </a:rPr>
              <a:t>구매 금액 </a:t>
            </a:r>
            <a:r>
              <a:rPr lang="ko-KR" altLang="en-US" sz="2800" smtClean="0">
                <a:solidFill>
                  <a:schemeClr val="tx1"/>
                </a:solidFill>
              </a:rPr>
              <a:t>입금 계좌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cart : </a:t>
            </a:r>
            <a:r>
              <a:rPr lang="ko-KR" altLang="en-US" sz="3200" smtClean="0">
                <a:solidFill>
                  <a:schemeClr val="tx1"/>
                </a:solidFill>
              </a:rPr>
              <a:t>장바구니의 상품 목록을 저장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장바구니에 담은 상품 목록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50" smtClean="0">
                <a:solidFill>
                  <a:schemeClr val="tx1"/>
                </a:solidFill>
              </a:rPr>
              <a:t>buy : </a:t>
            </a:r>
            <a:r>
              <a:rPr lang="ko-KR" altLang="en-US" sz="3200" spc="-50" smtClean="0">
                <a:solidFill>
                  <a:schemeClr val="tx1"/>
                </a:solidFill>
              </a:rPr>
              <a:t>상품 구매 시 구매 상품의 목록을 저장</a:t>
            </a:r>
            <a:r>
              <a:rPr lang="ko-KR" altLang="en-US" sz="3200" smtClean="0">
                <a:solidFill>
                  <a:schemeClr val="tx1"/>
                </a:solidFill>
              </a:rPr>
              <a:t>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구매 목록 </a:t>
            </a:r>
            <a:r>
              <a:rPr lang="ko-KR" altLang="en-US" sz="2800" smtClean="0">
                <a:solidFill>
                  <a:schemeClr val="tx1"/>
                </a:solidFill>
              </a:rPr>
              <a:t>관리</a:t>
            </a: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5448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필요 테이블 정보 및 생성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명령어와 명령어처리 클래스를 연결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 형식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명령어 </a:t>
            </a:r>
            <a:r>
              <a:rPr lang="en-US" altLang="ko-KR" sz="2800" smtClean="0">
                <a:solidFill>
                  <a:schemeClr val="tx1"/>
                </a:solidFill>
              </a:rPr>
              <a:t>= </a:t>
            </a:r>
            <a:r>
              <a:rPr lang="ko-KR" altLang="en-US" sz="2800" smtClean="0">
                <a:solidFill>
                  <a:schemeClr val="tx1"/>
                </a:solidFill>
              </a:rPr>
              <a:t>클래스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r>
              <a:rPr lang="en-US" altLang="ko-KR" sz="2400" smtClean="0">
                <a:solidFill>
                  <a:schemeClr val="tx1"/>
                </a:solidFill>
              </a:rPr>
              <a:t>) 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en-US" altLang="ko-KR" sz="2400" smtClean="0">
                <a:solidFill>
                  <a:schemeClr val="tx1"/>
                </a:solidFill>
              </a:rPr>
              <a:t>mg/managerMain.do=bookshop.command.ManagerMainAction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27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명령어와</a:t>
            </a:r>
            <a:r>
              <a:rPr lang="ko-KR" altLang="en-US" sz="1000" b="1" spc="-1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00" smtClean="0">
                <a:solidFill>
                  <a:srgbClr val="C00000"/>
                </a:solidFill>
              </a:rPr>
              <a:t>명령어</a:t>
            </a:r>
            <a:r>
              <a:rPr lang="ko-KR" altLang="en-US" sz="1000" b="1" spc="-1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00" smtClean="0">
                <a:solidFill>
                  <a:srgbClr val="C00000"/>
                </a:solidFill>
              </a:rPr>
              <a:t>처리</a:t>
            </a:r>
            <a:r>
              <a:rPr lang="ko-KR" altLang="en-US" sz="1000" b="1" spc="-1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00" smtClean="0">
                <a:solidFill>
                  <a:srgbClr val="C00000"/>
                </a:solidFill>
              </a:rPr>
              <a:t>클래스</a:t>
            </a:r>
            <a:r>
              <a:rPr lang="ko-KR" altLang="en-US" sz="1000" b="1" spc="-1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00" smtClean="0">
                <a:solidFill>
                  <a:srgbClr val="C00000"/>
                </a:solidFill>
              </a:rPr>
              <a:t>매핑</a:t>
            </a:r>
            <a:r>
              <a:rPr lang="ko-KR" altLang="en-US" sz="1000" b="1" spc="-1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00" smtClean="0">
                <a:solidFill>
                  <a:srgbClr val="C00000"/>
                </a:solidFill>
              </a:rPr>
              <a:t>파일</a:t>
            </a:r>
            <a:r>
              <a:rPr lang="ko-KR" altLang="en-US" sz="1000" b="1" spc="-1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00" smtClean="0">
                <a:solidFill>
                  <a:srgbClr val="C00000"/>
                </a:solidFill>
              </a:rPr>
              <a:t>작성하기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쇼핑몰의 로직인 명령어 처리 클래스의 관리 및 진입점인 슈퍼 </a:t>
            </a:r>
            <a:r>
              <a:rPr lang="ko-KR" altLang="en-US" sz="3200" smtClean="0">
                <a:solidFill>
                  <a:schemeClr val="tx1"/>
                </a:solidFill>
              </a:rPr>
              <a:t>인터페이스를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7468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명령어 진입점 슈퍼 인터페이스 작성하기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(1/4)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01291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쇼핑몰 시스템 개요 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쇼핑몰 프로젝트의 기본 구조 작성하기</a:t>
            </a:r>
            <a:endParaRPr kumimoji="0"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개요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520" y="4005064"/>
            <a:ext cx="8436925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쇼핑몰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시스템에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필요한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테이블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</a:t>
            </a:r>
            <a:endParaRPr lang="ko-KR" altLang="en-US" sz="4000" b="1" spc="-1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5616" y="4008808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115616" y="47962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필요 테이블 정보 및 생성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관리자 영역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2" indent="-266700" fontAlgn="base"/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7468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명령어 진입점 슈퍼 인터페이스 작성하기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584351" y="2852936"/>
            <a:ext cx="3960440" cy="3363838"/>
            <a:chOff x="1835151" y="404664"/>
            <a:chExt cx="6322875" cy="4680719"/>
          </a:xfrm>
        </p:grpSpPr>
        <p:grpSp>
          <p:nvGrpSpPr>
            <p:cNvPr id="12" name="Group 34"/>
            <p:cNvGrpSpPr>
              <a:grpSpLocks/>
            </p:cNvGrpSpPr>
            <p:nvPr/>
          </p:nvGrpSpPr>
          <p:grpSpPr bwMode="auto">
            <a:xfrm>
              <a:off x="3779839" y="1125538"/>
              <a:ext cx="1728788" cy="1223963"/>
              <a:chOff x="2381" y="709"/>
              <a:chExt cx="1089" cy="771"/>
            </a:xfrm>
          </p:grpSpPr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2381" y="1017"/>
                <a:ext cx="1089" cy="463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l"/>
                <a:r>
                  <a:rPr lang="en-US" altLang="ko-KR" sz="1600" dirty="0"/>
                  <a:t>+</a:t>
                </a:r>
                <a:r>
                  <a:rPr lang="en-US" altLang="ko-KR" sz="1600" i="1" dirty="0" err="1"/>
                  <a:t>requestPro</a:t>
                </a:r>
                <a:endParaRPr lang="en-US" altLang="ko-KR" sz="1600" i="1" dirty="0"/>
              </a:p>
            </p:txBody>
          </p:sp>
          <p:sp>
            <p:nvSpPr>
              <p:cNvPr id="40" name="Rectangle 8"/>
              <p:cNvSpPr>
                <a:spLocks noChangeArrowheads="1"/>
              </p:cNvSpPr>
              <p:nvPr/>
            </p:nvSpPr>
            <p:spPr bwMode="auto">
              <a:xfrm>
                <a:off x="2381" y="709"/>
                <a:ext cx="1089" cy="309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r>
                  <a:rPr lang="en-US" altLang="ko-KR" sz="1400" dirty="0"/>
                  <a:t>&lt;&lt;interface&gt;&gt;</a:t>
                </a:r>
              </a:p>
              <a:p>
                <a:r>
                  <a:rPr lang="en-US" altLang="ko-KR" sz="1600" dirty="0"/>
                  <a:t>CommandAction</a:t>
                </a:r>
                <a:r>
                  <a:rPr lang="en-US" altLang="ko-KR" b="0" dirty="0"/>
                  <a:t> </a:t>
                </a:r>
              </a:p>
            </p:txBody>
          </p:sp>
        </p:grpSp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 flipV="1">
              <a:off x="3779912" y="404664"/>
              <a:ext cx="1584325" cy="5762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rot="10800000" wrap="none" anchor="ctr"/>
            <a:lstStyle/>
            <a:p>
              <a:r>
                <a:rPr lang="ko-KR" altLang="en-US" sz="1400" dirty="0"/>
                <a:t>명령어처리 </a:t>
              </a:r>
            </a:p>
            <a:p>
              <a:r>
                <a:rPr lang="ko-KR" altLang="en-US" sz="1400" dirty="0"/>
                <a:t>인터페이스</a:t>
              </a:r>
            </a:p>
          </p:txBody>
        </p:sp>
        <p:sp>
          <p:nvSpPr>
            <p:cNvPr id="14" name="AutoShape 22"/>
            <p:cNvSpPr>
              <a:spLocks noChangeArrowheads="1"/>
            </p:cNvSpPr>
            <p:nvPr/>
          </p:nvSpPr>
          <p:spPr bwMode="auto">
            <a:xfrm flipV="1">
              <a:off x="3923928" y="4509120"/>
              <a:ext cx="1584325" cy="5762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rot="10800000" wrap="none" anchor="ctr"/>
            <a:lstStyle/>
            <a:p>
              <a:r>
                <a:rPr lang="ko-KR" altLang="en-US" sz="1400"/>
                <a:t>명령어처리</a:t>
              </a:r>
            </a:p>
            <a:p>
              <a:r>
                <a:rPr lang="ko-KR" altLang="en-US" sz="1400"/>
                <a:t>클래스들</a:t>
              </a:r>
            </a:p>
          </p:txBody>
        </p:sp>
        <p:grpSp>
          <p:nvGrpSpPr>
            <p:cNvPr id="15" name="Group 35"/>
            <p:cNvGrpSpPr>
              <a:grpSpLocks/>
            </p:cNvGrpSpPr>
            <p:nvPr/>
          </p:nvGrpSpPr>
          <p:grpSpPr bwMode="auto">
            <a:xfrm>
              <a:off x="1835151" y="3254376"/>
              <a:ext cx="1728788" cy="1084263"/>
              <a:chOff x="2022" y="1877"/>
              <a:chExt cx="1297" cy="865"/>
            </a:xfrm>
          </p:grpSpPr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2022" y="1877"/>
                <a:ext cx="1297" cy="227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600" dirty="0" smtClean="0"/>
                  <a:t>메인과 인증</a:t>
                </a:r>
                <a:endParaRPr lang="en-US" altLang="ko-KR" sz="1600" dirty="0"/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2022" y="2107"/>
                <a:ext cx="1297" cy="635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l"/>
                <a:r>
                  <a:rPr lang="en-US" altLang="ko-KR" sz="1600"/>
                  <a:t>+requestPro</a:t>
                </a:r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3783014" y="3254376"/>
              <a:ext cx="1800225" cy="1079500"/>
              <a:chOff x="1159" y="1882"/>
              <a:chExt cx="1134" cy="863"/>
            </a:xfrm>
          </p:grpSpPr>
          <p:sp>
            <p:nvSpPr>
              <p:cNvPr id="35" name="Rectangle 44"/>
              <p:cNvSpPr>
                <a:spLocks noChangeArrowheads="1"/>
              </p:cNvSpPr>
              <p:nvPr/>
            </p:nvSpPr>
            <p:spPr bwMode="auto">
              <a:xfrm>
                <a:off x="1159" y="1882"/>
                <a:ext cx="1134" cy="227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600" dirty="0" smtClean="0"/>
                  <a:t>상품관리</a:t>
                </a:r>
                <a:endParaRPr lang="en-US" altLang="ko-KR" sz="1600" dirty="0"/>
              </a:p>
            </p:txBody>
          </p:sp>
          <p:sp>
            <p:nvSpPr>
              <p:cNvPr id="36" name="Rectangle 46"/>
              <p:cNvSpPr>
                <a:spLocks noChangeArrowheads="1"/>
              </p:cNvSpPr>
              <p:nvPr/>
            </p:nvSpPr>
            <p:spPr bwMode="auto">
              <a:xfrm>
                <a:off x="1159" y="2109"/>
                <a:ext cx="1134" cy="636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l"/>
                <a:r>
                  <a:rPr lang="en-US" altLang="ko-KR" sz="1600"/>
                  <a:t>+requestPro</a:t>
                </a:r>
              </a:p>
            </p:txBody>
          </p:sp>
        </p:grpSp>
        <p:grpSp>
          <p:nvGrpSpPr>
            <p:cNvPr id="17" name="Group 47"/>
            <p:cNvGrpSpPr>
              <a:grpSpLocks/>
            </p:cNvGrpSpPr>
            <p:nvPr/>
          </p:nvGrpSpPr>
          <p:grpSpPr bwMode="auto">
            <a:xfrm>
              <a:off x="5945190" y="3254376"/>
              <a:ext cx="1651000" cy="1079500"/>
              <a:chOff x="1306" y="1882"/>
              <a:chExt cx="1133" cy="863"/>
            </a:xfrm>
          </p:grpSpPr>
          <p:sp>
            <p:nvSpPr>
              <p:cNvPr id="33" name="Rectangle 48"/>
              <p:cNvSpPr>
                <a:spLocks noChangeArrowheads="1"/>
              </p:cNvSpPr>
              <p:nvPr/>
            </p:nvSpPr>
            <p:spPr bwMode="auto">
              <a:xfrm>
                <a:off x="1306" y="1882"/>
                <a:ext cx="1133" cy="227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600" dirty="0" smtClean="0"/>
                  <a:t>주문관리</a:t>
                </a:r>
                <a:endParaRPr lang="en-US" altLang="ko-KR" sz="1600" dirty="0"/>
              </a:p>
            </p:txBody>
          </p:sp>
          <p:sp>
            <p:nvSpPr>
              <p:cNvPr id="34" name="Rectangle 50"/>
              <p:cNvSpPr>
                <a:spLocks noChangeArrowheads="1"/>
              </p:cNvSpPr>
              <p:nvPr/>
            </p:nvSpPr>
            <p:spPr bwMode="auto">
              <a:xfrm>
                <a:off x="1306" y="2109"/>
                <a:ext cx="1133" cy="636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l"/>
                <a:r>
                  <a:rPr lang="en-US" altLang="ko-KR" sz="1600"/>
                  <a:t>+requestPro</a:t>
                </a:r>
              </a:p>
            </p:txBody>
          </p:sp>
        </p:grpSp>
        <p:grpSp>
          <p:nvGrpSpPr>
            <p:cNvPr id="18" name="Group 94"/>
            <p:cNvGrpSpPr>
              <a:grpSpLocks/>
            </p:cNvGrpSpPr>
            <p:nvPr/>
          </p:nvGrpSpPr>
          <p:grpSpPr bwMode="auto">
            <a:xfrm>
              <a:off x="4576764" y="2420939"/>
              <a:ext cx="215900" cy="787400"/>
              <a:chOff x="887" y="3067"/>
              <a:chExt cx="136" cy="496"/>
            </a:xfrm>
          </p:grpSpPr>
          <p:sp>
            <p:nvSpPr>
              <p:cNvPr id="31" name="AutoShape 95"/>
              <p:cNvSpPr>
                <a:spLocks noChangeArrowheads="1"/>
              </p:cNvSpPr>
              <p:nvPr/>
            </p:nvSpPr>
            <p:spPr bwMode="auto">
              <a:xfrm>
                <a:off x="887" y="3067"/>
                <a:ext cx="136" cy="14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Line 96"/>
              <p:cNvSpPr>
                <a:spLocks noChangeShapeType="1"/>
              </p:cNvSpPr>
              <p:nvPr/>
            </p:nvSpPr>
            <p:spPr bwMode="auto">
              <a:xfrm>
                <a:off x="954" y="3200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" name="Group 112"/>
            <p:cNvGrpSpPr>
              <a:grpSpLocks/>
            </p:cNvGrpSpPr>
            <p:nvPr/>
          </p:nvGrpSpPr>
          <p:grpSpPr bwMode="auto">
            <a:xfrm rot="2638200">
              <a:off x="3128964" y="2162176"/>
              <a:ext cx="215900" cy="1314450"/>
              <a:chOff x="1655" y="3203"/>
              <a:chExt cx="136" cy="828"/>
            </a:xfrm>
          </p:grpSpPr>
          <p:sp>
            <p:nvSpPr>
              <p:cNvPr id="29" name="AutoShape 110"/>
              <p:cNvSpPr>
                <a:spLocks noChangeArrowheads="1"/>
              </p:cNvSpPr>
              <p:nvPr/>
            </p:nvSpPr>
            <p:spPr bwMode="auto">
              <a:xfrm>
                <a:off x="1655" y="3203"/>
                <a:ext cx="136" cy="14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0" name="Line 111"/>
              <p:cNvSpPr>
                <a:spLocks noChangeShapeType="1"/>
              </p:cNvSpPr>
              <p:nvPr/>
            </p:nvSpPr>
            <p:spPr bwMode="auto">
              <a:xfrm flipH="1">
                <a:off x="1716" y="3344"/>
                <a:ext cx="2" cy="6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" name="Group 113"/>
            <p:cNvGrpSpPr>
              <a:grpSpLocks/>
            </p:cNvGrpSpPr>
            <p:nvPr/>
          </p:nvGrpSpPr>
          <p:grpSpPr bwMode="auto">
            <a:xfrm rot="18551958">
              <a:off x="5957890" y="2159001"/>
              <a:ext cx="215900" cy="1368425"/>
              <a:chOff x="1655" y="3203"/>
              <a:chExt cx="136" cy="862"/>
            </a:xfrm>
          </p:grpSpPr>
          <p:sp>
            <p:nvSpPr>
              <p:cNvPr id="27" name="AutoShape 114"/>
              <p:cNvSpPr>
                <a:spLocks noChangeArrowheads="1"/>
              </p:cNvSpPr>
              <p:nvPr/>
            </p:nvSpPr>
            <p:spPr bwMode="auto">
              <a:xfrm>
                <a:off x="1655" y="3203"/>
                <a:ext cx="136" cy="14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8" name="Line 115"/>
              <p:cNvSpPr>
                <a:spLocks noChangeShapeType="1"/>
              </p:cNvSpPr>
              <p:nvPr/>
            </p:nvSpPr>
            <p:spPr bwMode="auto">
              <a:xfrm flipH="1">
                <a:off x="1715" y="3344"/>
                <a:ext cx="4" cy="7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1" name="Group 47"/>
            <p:cNvGrpSpPr>
              <a:grpSpLocks/>
            </p:cNvGrpSpPr>
            <p:nvPr/>
          </p:nvGrpSpPr>
          <p:grpSpPr bwMode="auto">
            <a:xfrm>
              <a:off x="6507026" y="1196752"/>
              <a:ext cx="1651000" cy="1079500"/>
              <a:chOff x="1306" y="1882"/>
              <a:chExt cx="1133" cy="863"/>
            </a:xfrm>
          </p:grpSpPr>
          <p:sp>
            <p:nvSpPr>
              <p:cNvPr id="25" name="Rectangle 48"/>
              <p:cNvSpPr>
                <a:spLocks noChangeArrowheads="1"/>
              </p:cNvSpPr>
              <p:nvPr/>
            </p:nvSpPr>
            <p:spPr bwMode="auto">
              <a:xfrm>
                <a:off x="1306" y="1882"/>
                <a:ext cx="1133" cy="227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sz="1600" dirty="0" smtClean="0"/>
                  <a:t>qna</a:t>
                </a:r>
                <a:r>
                  <a:rPr lang="ko-KR" altLang="en-US" sz="1600" dirty="0" smtClean="0"/>
                  <a:t>관리</a:t>
                </a:r>
                <a:endParaRPr lang="en-US" altLang="ko-KR" sz="1600" dirty="0"/>
              </a:p>
            </p:txBody>
          </p:sp>
          <p:sp>
            <p:nvSpPr>
              <p:cNvPr id="26" name="Rectangle 50"/>
              <p:cNvSpPr>
                <a:spLocks noChangeArrowheads="1"/>
              </p:cNvSpPr>
              <p:nvPr/>
            </p:nvSpPr>
            <p:spPr bwMode="auto">
              <a:xfrm>
                <a:off x="1306" y="2109"/>
                <a:ext cx="1133" cy="636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l"/>
                <a:r>
                  <a:rPr lang="en-US" altLang="ko-KR" sz="1600"/>
                  <a:t>+requestPro</a:t>
                </a:r>
              </a:p>
            </p:txBody>
          </p:sp>
        </p:grpSp>
        <p:grpSp>
          <p:nvGrpSpPr>
            <p:cNvPr id="22" name="Group 103"/>
            <p:cNvGrpSpPr>
              <a:grpSpLocks/>
            </p:cNvGrpSpPr>
            <p:nvPr/>
          </p:nvGrpSpPr>
          <p:grpSpPr bwMode="auto">
            <a:xfrm rot="16200000">
              <a:off x="5904186" y="1232718"/>
              <a:ext cx="215900" cy="1008063"/>
              <a:chOff x="-1793" y="4427"/>
              <a:chExt cx="136" cy="635"/>
            </a:xfrm>
          </p:grpSpPr>
          <p:sp>
            <p:nvSpPr>
              <p:cNvPr id="23" name="AutoShape 104"/>
              <p:cNvSpPr>
                <a:spLocks noChangeArrowheads="1"/>
              </p:cNvSpPr>
              <p:nvPr/>
            </p:nvSpPr>
            <p:spPr bwMode="auto">
              <a:xfrm>
                <a:off x="-1793" y="4427"/>
                <a:ext cx="136" cy="14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Line 105"/>
              <p:cNvSpPr>
                <a:spLocks noChangeShapeType="1"/>
              </p:cNvSpPr>
              <p:nvPr/>
            </p:nvSpPr>
            <p:spPr bwMode="auto">
              <a:xfrm>
                <a:off x="-1729" y="4568"/>
                <a:ext cx="0" cy="4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영역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2" indent="-266700" fontAlgn="base"/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7468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명령어 진입점 슈퍼 인터페이스 작성하기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2709317" y="2860351"/>
            <a:ext cx="3716117" cy="3232945"/>
            <a:chOff x="1144882" y="836712"/>
            <a:chExt cx="7172501" cy="4679951"/>
          </a:xfrm>
        </p:grpSpPr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1144882" y="1196752"/>
              <a:ext cx="1728788" cy="284541"/>
            </a:xfrm>
            <a:prstGeom prst="rect">
              <a:avLst/>
            </a:prstGeom>
            <a:solidFill>
              <a:srgbClr val="F1DB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ko-KR" altLang="en-US" sz="1600" dirty="0" smtClean="0"/>
                <a:t>쇼핑몰 화면</a:t>
              </a:r>
              <a:endParaRPr lang="en-US" altLang="ko-KR" sz="1600" dirty="0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1144882" y="1485053"/>
              <a:ext cx="1728788" cy="795962"/>
            </a:xfrm>
            <a:prstGeom prst="rect">
              <a:avLst/>
            </a:prstGeom>
            <a:solidFill>
              <a:srgbClr val="F1DB3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l"/>
              <a:r>
                <a:rPr lang="en-US" altLang="ko-KR" sz="1600"/>
                <a:t>+requestPro</a:t>
              </a:r>
            </a:p>
          </p:txBody>
        </p:sp>
        <p:grpSp>
          <p:nvGrpSpPr>
            <p:cNvPr id="44" name="그룹 38"/>
            <p:cNvGrpSpPr/>
            <p:nvPr/>
          </p:nvGrpSpPr>
          <p:grpSpPr>
            <a:xfrm>
              <a:off x="2098344" y="836712"/>
              <a:ext cx="6219039" cy="4679951"/>
              <a:chOff x="1809941" y="404813"/>
              <a:chExt cx="6219039" cy="4679951"/>
            </a:xfrm>
          </p:grpSpPr>
          <p:grpSp>
            <p:nvGrpSpPr>
              <p:cNvPr id="45" name="Group 117"/>
              <p:cNvGrpSpPr>
                <a:grpSpLocks/>
              </p:cNvGrpSpPr>
              <p:nvPr/>
            </p:nvGrpSpPr>
            <p:grpSpPr bwMode="auto">
              <a:xfrm>
                <a:off x="1809941" y="404813"/>
                <a:ext cx="5642379" cy="4679951"/>
                <a:chOff x="1156" y="255"/>
                <a:chExt cx="3629" cy="2948"/>
              </a:xfrm>
            </p:grpSpPr>
            <p:grpSp>
              <p:nvGrpSpPr>
                <p:cNvPr id="48" name="Group 34"/>
                <p:cNvGrpSpPr>
                  <a:grpSpLocks/>
                </p:cNvGrpSpPr>
                <p:nvPr/>
              </p:nvGrpSpPr>
              <p:grpSpPr bwMode="auto">
                <a:xfrm>
                  <a:off x="2381" y="709"/>
                  <a:ext cx="1089" cy="771"/>
                  <a:chOff x="2381" y="709"/>
                  <a:chExt cx="1089" cy="771"/>
                </a:xfrm>
              </p:grpSpPr>
              <p:sp>
                <p:nvSpPr>
                  <p:cNvPr id="7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2381" y="1017"/>
                    <a:ext cx="1089" cy="463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ko-KR" sz="1600"/>
                      <a:t>+</a:t>
                    </a:r>
                    <a:r>
                      <a:rPr lang="en-US" altLang="ko-KR" sz="1600" i="1"/>
                      <a:t>requestPro</a:t>
                    </a:r>
                  </a:p>
                </p:txBody>
              </p:sp>
              <p:sp>
                <p:nvSpPr>
                  <p:cNvPr id="76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2381" y="709"/>
                    <a:ext cx="1089" cy="309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r>
                      <a:rPr lang="en-US" altLang="ko-KR" sz="1400" dirty="0"/>
                      <a:t>&lt;&lt;interface&gt;&gt;</a:t>
                    </a:r>
                  </a:p>
                  <a:p>
                    <a:r>
                      <a:rPr lang="en-US" altLang="ko-KR" sz="1600" dirty="0"/>
                      <a:t>CommandAction</a:t>
                    </a:r>
                    <a:r>
                      <a:rPr lang="en-US" altLang="ko-KR" b="0" dirty="0"/>
                      <a:t> </a:t>
                    </a:r>
                  </a:p>
                </p:txBody>
              </p:sp>
            </p:grpSp>
            <p:sp>
              <p:nvSpPr>
                <p:cNvPr id="49" name="AutoShape 21"/>
                <p:cNvSpPr>
                  <a:spLocks noChangeArrowheads="1"/>
                </p:cNvSpPr>
                <p:nvPr/>
              </p:nvSpPr>
              <p:spPr bwMode="auto">
                <a:xfrm flipV="1">
                  <a:off x="2381" y="255"/>
                  <a:ext cx="998" cy="363"/>
                </a:xfrm>
                <a:prstGeom prst="foldedCorner">
                  <a:avLst>
                    <a:gd name="adj" fmla="val 12500"/>
                  </a:avLst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rot="10800000" wrap="none" anchor="ctr"/>
                <a:lstStyle/>
                <a:p>
                  <a:r>
                    <a:rPr lang="ko-KR" altLang="en-US" sz="1400" dirty="0"/>
                    <a:t>명령어처리 </a:t>
                  </a:r>
                </a:p>
                <a:p>
                  <a:r>
                    <a:rPr lang="ko-KR" altLang="en-US" sz="1400" dirty="0"/>
                    <a:t>인터페이스</a:t>
                  </a:r>
                </a:p>
              </p:txBody>
            </p:sp>
            <p:sp>
              <p:nvSpPr>
                <p:cNvPr id="50" name="AutoShape 22"/>
                <p:cNvSpPr>
                  <a:spLocks noChangeArrowheads="1"/>
                </p:cNvSpPr>
                <p:nvPr/>
              </p:nvSpPr>
              <p:spPr bwMode="auto">
                <a:xfrm flipV="1">
                  <a:off x="2472" y="2840"/>
                  <a:ext cx="998" cy="363"/>
                </a:xfrm>
                <a:prstGeom prst="foldedCorner">
                  <a:avLst>
                    <a:gd name="adj" fmla="val 12500"/>
                  </a:avLst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rot="10800000" wrap="none" anchor="ctr"/>
                <a:lstStyle/>
                <a:p>
                  <a:r>
                    <a:rPr lang="ko-KR" altLang="en-US" sz="1400"/>
                    <a:t>명령어처리</a:t>
                  </a:r>
                </a:p>
                <a:p>
                  <a:r>
                    <a:rPr lang="ko-KR" altLang="en-US" sz="1400"/>
                    <a:t>클래스들</a:t>
                  </a:r>
                </a:p>
              </p:txBody>
            </p:sp>
            <p:grpSp>
              <p:nvGrpSpPr>
                <p:cNvPr id="51" name="Group 35"/>
                <p:cNvGrpSpPr>
                  <a:grpSpLocks/>
                </p:cNvGrpSpPr>
                <p:nvPr/>
              </p:nvGrpSpPr>
              <p:grpSpPr bwMode="auto">
                <a:xfrm>
                  <a:off x="1156" y="2050"/>
                  <a:ext cx="1089" cy="683"/>
                  <a:chOff x="2022" y="1877"/>
                  <a:chExt cx="1297" cy="865"/>
                </a:xfrm>
              </p:grpSpPr>
              <p:sp>
                <p:nvSpPr>
                  <p:cNvPr id="73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022" y="1877"/>
                    <a:ext cx="1297" cy="227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/>
                    <a:r>
                      <a:rPr lang="ko-KR" altLang="en-US" sz="1600" dirty="0" smtClean="0"/>
                      <a:t>쇼핑몰 회원관리</a:t>
                    </a:r>
                    <a:endParaRPr lang="en-US" altLang="ko-KR" sz="1600" dirty="0"/>
                  </a:p>
                </p:txBody>
              </p:sp>
              <p:sp>
                <p:nvSpPr>
                  <p:cNvPr id="74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022" y="2107"/>
                    <a:ext cx="1297" cy="635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ko-KR" sz="1600"/>
                      <a:t>+requestPro</a:t>
                    </a:r>
                  </a:p>
                </p:txBody>
              </p:sp>
            </p:grpSp>
            <p:grpSp>
              <p:nvGrpSpPr>
                <p:cNvPr id="52" name="Group 43"/>
                <p:cNvGrpSpPr>
                  <a:grpSpLocks/>
                </p:cNvGrpSpPr>
                <p:nvPr/>
              </p:nvGrpSpPr>
              <p:grpSpPr bwMode="auto">
                <a:xfrm>
                  <a:off x="2383" y="2050"/>
                  <a:ext cx="1134" cy="680"/>
                  <a:chOff x="1159" y="1882"/>
                  <a:chExt cx="1134" cy="863"/>
                </a:xfrm>
              </p:grpSpPr>
              <p:sp>
                <p:nvSpPr>
                  <p:cNvPr id="7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1159" y="1882"/>
                    <a:ext cx="1134" cy="227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/>
                    <a:r>
                      <a:rPr lang="ko-KR" altLang="en-US" sz="1600" dirty="0" smtClean="0"/>
                      <a:t>쇼핑몰 </a:t>
                    </a:r>
                    <a:r>
                      <a:rPr lang="en-US" altLang="ko-KR" sz="1600" dirty="0" smtClean="0"/>
                      <a:t>qna</a:t>
                    </a:r>
                    <a:endParaRPr lang="en-US" altLang="ko-KR" sz="1600" dirty="0"/>
                  </a:p>
                </p:txBody>
              </p:sp>
              <p:sp>
                <p:nvSpPr>
                  <p:cNvPr id="7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1159" y="2109"/>
                    <a:ext cx="1134" cy="636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ko-KR" sz="1600"/>
                      <a:t>+requestPro</a:t>
                    </a:r>
                  </a:p>
                </p:txBody>
              </p:sp>
            </p:grpSp>
            <p:grpSp>
              <p:nvGrpSpPr>
                <p:cNvPr id="53" name="Group 47"/>
                <p:cNvGrpSpPr>
                  <a:grpSpLocks/>
                </p:cNvGrpSpPr>
                <p:nvPr/>
              </p:nvGrpSpPr>
              <p:grpSpPr bwMode="auto">
                <a:xfrm>
                  <a:off x="3745" y="2050"/>
                  <a:ext cx="1040" cy="680"/>
                  <a:chOff x="1306" y="1882"/>
                  <a:chExt cx="1133" cy="863"/>
                </a:xfrm>
              </p:grpSpPr>
              <p:sp>
                <p:nvSpPr>
                  <p:cNvPr id="6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1306" y="1882"/>
                    <a:ext cx="1133" cy="227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/>
                    <a:r>
                      <a:rPr lang="ko-KR" altLang="en-US" sz="1600" dirty="0" smtClean="0"/>
                      <a:t>쇼핑몰 장바구니</a:t>
                    </a:r>
                    <a:endParaRPr lang="en-US" altLang="ko-KR" sz="1600" dirty="0"/>
                  </a:p>
                </p:txBody>
              </p:sp>
              <p:sp>
                <p:nvSpPr>
                  <p:cNvPr id="7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1306" y="2109"/>
                    <a:ext cx="1133" cy="636"/>
                  </a:xfrm>
                  <a:prstGeom prst="rect">
                    <a:avLst/>
                  </a:prstGeom>
                  <a:solidFill>
                    <a:srgbClr val="F1DB3B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l"/>
                    <a:r>
                      <a:rPr lang="en-US" altLang="ko-KR" sz="1600"/>
                      <a:t>+requestPro</a:t>
                    </a:r>
                  </a:p>
                </p:txBody>
              </p:sp>
            </p:grpSp>
            <p:grpSp>
              <p:nvGrpSpPr>
                <p:cNvPr id="54" name="Group 94"/>
                <p:cNvGrpSpPr>
                  <a:grpSpLocks/>
                </p:cNvGrpSpPr>
                <p:nvPr/>
              </p:nvGrpSpPr>
              <p:grpSpPr bwMode="auto">
                <a:xfrm>
                  <a:off x="2883" y="1525"/>
                  <a:ext cx="136" cy="496"/>
                  <a:chOff x="887" y="3067"/>
                  <a:chExt cx="136" cy="496"/>
                </a:xfrm>
              </p:grpSpPr>
              <p:sp>
                <p:nvSpPr>
                  <p:cNvPr id="67" name="AutoShape 95"/>
                  <p:cNvSpPr>
                    <a:spLocks noChangeArrowheads="1"/>
                  </p:cNvSpPr>
                  <p:nvPr/>
                </p:nvSpPr>
                <p:spPr bwMode="auto">
                  <a:xfrm>
                    <a:off x="887" y="3067"/>
                    <a:ext cx="136" cy="141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954" y="3200"/>
                    <a:ext cx="0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5" name="Group 97"/>
                <p:cNvGrpSpPr>
                  <a:grpSpLocks/>
                </p:cNvGrpSpPr>
                <p:nvPr/>
              </p:nvGrpSpPr>
              <p:grpSpPr bwMode="auto">
                <a:xfrm rot="5400000">
                  <a:off x="2042" y="849"/>
                  <a:ext cx="136" cy="544"/>
                  <a:chOff x="957" y="3022"/>
                  <a:chExt cx="136" cy="544"/>
                </a:xfrm>
              </p:grpSpPr>
              <p:sp>
                <p:nvSpPr>
                  <p:cNvPr id="65" name="AutoShape 98"/>
                  <p:cNvSpPr>
                    <a:spLocks noChangeArrowheads="1"/>
                  </p:cNvSpPr>
                  <p:nvPr/>
                </p:nvSpPr>
                <p:spPr bwMode="auto">
                  <a:xfrm>
                    <a:off x="957" y="3022"/>
                    <a:ext cx="136" cy="141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1021" y="3163"/>
                    <a:ext cx="0" cy="4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6" name="Group 103"/>
                <p:cNvGrpSpPr>
                  <a:grpSpLocks/>
                </p:cNvGrpSpPr>
                <p:nvPr/>
              </p:nvGrpSpPr>
              <p:grpSpPr bwMode="auto">
                <a:xfrm rot="16200000">
                  <a:off x="3649" y="816"/>
                  <a:ext cx="136" cy="504"/>
                  <a:chOff x="957" y="2969"/>
                  <a:chExt cx="136" cy="504"/>
                </a:xfrm>
              </p:grpSpPr>
              <p:sp>
                <p:nvSpPr>
                  <p:cNvPr id="63" name="AutoShape 104"/>
                  <p:cNvSpPr>
                    <a:spLocks noChangeArrowheads="1"/>
                  </p:cNvSpPr>
                  <p:nvPr/>
                </p:nvSpPr>
                <p:spPr bwMode="auto">
                  <a:xfrm>
                    <a:off x="957" y="2969"/>
                    <a:ext cx="136" cy="141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1022" y="3110"/>
                    <a:ext cx="0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7" name="Group 112"/>
                <p:cNvGrpSpPr>
                  <a:grpSpLocks/>
                </p:cNvGrpSpPr>
                <p:nvPr/>
              </p:nvGrpSpPr>
              <p:grpSpPr bwMode="auto">
                <a:xfrm rot="2638200">
                  <a:off x="1971" y="1362"/>
                  <a:ext cx="136" cy="828"/>
                  <a:chOff x="1655" y="3203"/>
                  <a:chExt cx="136" cy="828"/>
                </a:xfrm>
              </p:grpSpPr>
              <p:sp>
                <p:nvSpPr>
                  <p:cNvPr id="61" name="AutoShape 110"/>
                  <p:cNvSpPr>
                    <a:spLocks noChangeArrowheads="1"/>
                  </p:cNvSpPr>
                  <p:nvPr/>
                </p:nvSpPr>
                <p:spPr bwMode="auto">
                  <a:xfrm>
                    <a:off x="1655" y="3203"/>
                    <a:ext cx="136" cy="141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Line 1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16" y="3344"/>
                    <a:ext cx="2" cy="68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" name="Group 113"/>
                <p:cNvGrpSpPr>
                  <a:grpSpLocks/>
                </p:cNvGrpSpPr>
                <p:nvPr/>
              </p:nvGrpSpPr>
              <p:grpSpPr bwMode="auto">
                <a:xfrm rot="-3048042">
                  <a:off x="3753" y="1360"/>
                  <a:ext cx="136" cy="862"/>
                  <a:chOff x="1655" y="3203"/>
                  <a:chExt cx="136" cy="862"/>
                </a:xfrm>
              </p:grpSpPr>
              <p:sp>
                <p:nvSpPr>
                  <p:cNvPr id="59" name="AutoShape 114"/>
                  <p:cNvSpPr>
                    <a:spLocks noChangeArrowheads="1"/>
                  </p:cNvSpPr>
                  <p:nvPr/>
                </p:nvSpPr>
                <p:spPr bwMode="auto">
                  <a:xfrm>
                    <a:off x="1655" y="3203"/>
                    <a:ext cx="136" cy="141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" name="Line 1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15" y="3344"/>
                    <a:ext cx="4" cy="72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46" name="Rectangle 36"/>
              <p:cNvSpPr>
                <a:spLocks noChangeArrowheads="1"/>
              </p:cNvSpPr>
              <p:nvPr/>
            </p:nvSpPr>
            <p:spPr bwMode="auto">
              <a:xfrm>
                <a:off x="6300192" y="1196752"/>
                <a:ext cx="1728788" cy="284541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600" dirty="0" smtClean="0"/>
                  <a:t>쇼핑몰 구매</a:t>
                </a:r>
                <a:endParaRPr lang="en-US" altLang="ko-KR" sz="1600" dirty="0"/>
              </a:p>
            </p:txBody>
          </p:sp>
          <p:sp>
            <p:nvSpPr>
              <p:cNvPr id="47" name="Rectangle 38"/>
              <p:cNvSpPr>
                <a:spLocks noChangeArrowheads="1"/>
              </p:cNvSpPr>
              <p:nvPr/>
            </p:nvSpPr>
            <p:spPr bwMode="auto">
              <a:xfrm>
                <a:off x="6300192" y="1485053"/>
                <a:ext cx="1728788" cy="795962"/>
              </a:xfrm>
              <a:prstGeom prst="rect">
                <a:avLst/>
              </a:prstGeom>
              <a:solidFill>
                <a:srgbClr val="F1DB3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l"/>
                <a:r>
                  <a:rPr lang="en-US" altLang="ko-KR" sz="1600"/>
                  <a:t>+requestPro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pc="-50" smtClean="0"/>
              <a:t>쇼핑몰 </a:t>
            </a:r>
            <a:r>
              <a:rPr lang="ko-KR" altLang="en-US" spc="-50" smtClean="0"/>
              <a:t>시스템에 필요한 테이블 작성</a:t>
            </a:r>
            <a:endParaRPr lang="ko-KR" altLang="en-US" spc="-5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0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쇼핑몰 시스템의 프로그램 흐름을 관리하는 </a:t>
            </a:r>
            <a:r>
              <a:rPr lang="ko-KR" altLang="en-US" sz="3200" smtClean="0">
                <a:solidFill>
                  <a:schemeClr val="tx1"/>
                </a:solidFill>
              </a:rPr>
              <a:t>컨트롤러를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Servlet </a:t>
            </a:r>
            <a:r>
              <a:rPr lang="ko-KR" altLang="en-US" sz="2800" smtClean="0">
                <a:solidFill>
                  <a:schemeClr val="tx1"/>
                </a:solidFill>
              </a:rPr>
              <a:t>클래스 </a:t>
            </a:r>
            <a:r>
              <a:rPr lang="ko-KR" altLang="en-US" sz="2800" smtClean="0">
                <a:solidFill>
                  <a:schemeClr val="tx1"/>
                </a:solidFill>
              </a:rPr>
              <a:t>작성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템플릿 </a:t>
            </a:r>
            <a:r>
              <a:rPr lang="ko-KR" altLang="en-US" sz="3200" smtClean="0">
                <a:solidFill>
                  <a:schemeClr val="tx1"/>
                </a:solidFill>
              </a:rPr>
              <a:t>역할을 하는 </a:t>
            </a:r>
            <a:r>
              <a:rPr lang="en-US" altLang="ko-KR" sz="3200" smtClean="0">
                <a:solidFill>
                  <a:schemeClr val="tx1"/>
                </a:solidFill>
              </a:rPr>
              <a:t>index.jsp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673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컨트롤러 및 템플릿 페이지 작성하기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관리자 영역은 크게 관리자를 인증하는 부분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상품 관리를 </a:t>
            </a:r>
            <a:r>
              <a:rPr lang="ko-KR" altLang="en-US" sz="3200" smtClean="0">
                <a:solidFill>
                  <a:schemeClr val="tx1"/>
                </a:solidFill>
              </a:rPr>
              <a:t>하는 부분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구매 관리 하는 부분 </a:t>
            </a:r>
            <a:r>
              <a:rPr lang="ko-KR" altLang="en-US" sz="3200" smtClean="0">
                <a:solidFill>
                  <a:schemeClr val="tx1"/>
                </a:solidFill>
              </a:rPr>
              <a:t>그리고 </a:t>
            </a: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Q&amp;A</a:t>
            </a:r>
            <a:r>
              <a:rPr lang="ko-KR" altLang="en-US" sz="3200" smtClean="0">
                <a:solidFill>
                  <a:schemeClr val="tx1"/>
                </a:solidFill>
              </a:rPr>
              <a:t>를 관리하는 부분으로 나뉨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관리자 인증 부분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관리자를 인증하는 부분으로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관리자 인증에 </a:t>
            </a:r>
            <a:r>
              <a:rPr lang="ko-KR" altLang="en-US" sz="3200" smtClean="0">
                <a:solidFill>
                  <a:schemeClr val="tx1"/>
                </a:solidFill>
              </a:rPr>
              <a:t>성공하면 </a:t>
            </a:r>
            <a:r>
              <a:rPr lang="ko-KR" altLang="en-US" sz="3200" smtClean="0">
                <a:solidFill>
                  <a:schemeClr val="tx1"/>
                </a:solidFill>
              </a:rPr>
              <a:t>상품 관리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구매 관리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Q&amp;A </a:t>
            </a:r>
            <a:r>
              <a:rPr lang="ko-KR" altLang="en-US" sz="3200" smtClean="0">
                <a:solidFill>
                  <a:schemeClr val="tx1"/>
                </a:solidFill>
              </a:rPr>
              <a:t>관리 </a:t>
            </a:r>
            <a:r>
              <a:rPr lang="ko-KR" altLang="en-US" sz="3200" smtClean="0">
                <a:solidFill>
                  <a:schemeClr val="tx1"/>
                </a:solidFill>
              </a:rPr>
              <a:t>부분이 </a:t>
            </a:r>
            <a:r>
              <a:rPr lang="ko-KR" altLang="en-US" sz="3200" smtClean="0">
                <a:solidFill>
                  <a:schemeClr val="tx1"/>
                </a:solidFill>
              </a:rPr>
              <a:t>표시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상품 관리 </a:t>
            </a:r>
            <a:r>
              <a:rPr lang="ko-KR" altLang="en-US" sz="3200" b="1" smtClean="0">
                <a:solidFill>
                  <a:schemeClr val="tx1"/>
                </a:solidFill>
              </a:rPr>
              <a:t>부분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쇼핑몰의 상품을 등록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수정 및 삭제하는 부분으로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쇼핑몰의 </a:t>
            </a:r>
            <a:r>
              <a:rPr lang="ko-KR" altLang="en-US" sz="3200" smtClean="0">
                <a:solidFill>
                  <a:schemeClr val="tx1"/>
                </a:solidFill>
              </a:rPr>
              <a:t>상품을 </a:t>
            </a:r>
            <a:r>
              <a:rPr lang="ko-KR" altLang="en-US" sz="3200" smtClean="0">
                <a:solidFill>
                  <a:schemeClr val="tx1"/>
                </a:solidFill>
              </a:rPr>
              <a:t>관리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구매 관리 부분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사용자가 쇼핑몰에서 구매한 구매 </a:t>
            </a:r>
            <a:r>
              <a:rPr lang="ko-KR" altLang="en-US" sz="3200" smtClean="0">
                <a:solidFill>
                  <a:schemeClr val="tx1"/>
                </a:solidFill>
              </a:rPr>
              <a:t>목록을 </a:t>
            </a:r>
            <a:r>
              <a:rPr lang="ko-KR" altLang="en-US" sz="3200" smtClean="0">
                <a:solidFill>
                  <a:schemeClr val="tx1"/>
                </a:solidFill>
              </a:rPr>
              <a:t>관리</a:t>
            </a:r>
            <a:endParaRPr lang="ko-KR" altLang="en-US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상품 </a:t>
            </a:r>
            <a:r>
              <a:rPr lang="en-US" altLang="ko-KR" sz="3200" b="1" smtClean="0">
                <a:solidFill>
                  <a:schemeClr val="tx1"/>
                </a:solidFill>
              </a:rPr>
              <a:t>Q&amp;A </a:t>
            </a:r>
            <a:r>
              <a:rPr lang="ko-KR" altLang="en-US" sz="3200" b="1" smtClean="0">
                <a:solidFill>
                  <a:schemeClr val="tx1"/>
                </a:solidFill>
              </a:rPr>
              <a:t>관리</a:t>
            </a:r>
            <a:r>
              <a:rPr lang="ko-KR" altLang="en-US" sz="3200" smtClean="0">
                <a:solidFill>
                  <a:schemeClr val="tx1"/>
                </a:solidFill>
              </a:rPr>
              <a:t> 부분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사용자의 상품 문의에 대한 답변 글을 </a:t>
            </a:r>
            <a:r>
              <a:rPr lang="ko-KR" altLang="en-US" sz="3200" smtClean="0">
                <a:solidFill>
                  <a:schemeClr val="tx1"/>
                </a:solidFill>
              </a:rPr>
              <a:t>쓰고 </a:t>
            </a:r>
            <a:r>
              <a:rPr lang="ko-KR" altLang="en-US" sz="3200" smtClean="0">
                <a:solidFill>
                  <a:schemeClr val="tx1"/>
                </a:solidFill>
              </a:rPr>
              <a:t>관리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4871" y="3212976"/>
            <a:ext cx="5400000" cy="306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617843" y="6269250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관리자 영역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40" smtClean="0">
                <a:solidFill>
                  <a:schemeClr val="tx1"/>
                </a:solidFill>
              </a:rPr>
              <a:t>관리자 인증</a:t>
            </a:r>
            <a:r>
              <a:rPr lang="en-US" altLang="ko-KR" sz="3200" spc="-40" smtClean="0">
                <a:solidFill>
                  <a:schemeClr val="tx1"/>
                </a:solidFill>
              </a:rPr>
              <a:t>, </a:t>
            </a:r>
            <a:r>
              <a:rPr lang="ko-KR" altLang="en-US" sz="3200" spc="-40" smtClean="0">
                <a:solidFill>
                  <a:schemeClr val="tx1"/>
                </a:solidFill>
              </a:rPr>
              <a:t>상품 관리</a:t>
            </a:r>
            <a:r>
              <a:rPr lang="en-US" altLang="ko-KR" sz="3200" spc="-40" smtClean="0">
                <a:solidFill>
                  <a:schemeClr val="tx1"/>
                </a:solidFill>
              </a:rPr>
              <a:t>, </a:t>
            </a:r>
            <a:r>
              <a:rPr lang="ko-KR" altLang="en-US" sz="3200" spc="-40" smtClean="0">
                <a:solidFill>
                  <a:schemeClr val="tx1"/>
                </a:solidFill>
              </a:rPr>
              <a:t>구매 관리 </a:t>
            </a:r>
            <a:r>
              <a:rPr lang="ko-KR" altLang="en-US" sz="3200" spc="-40" smtClean="0">
                <a:solidFill>
                  <a:schemeClr val="tx1"/>
                </a:solidFill>
              </a:rPr>
              <a:t>부분에서</a:t>
            </a:r>
            <a:r>
              <a:rPr lang="ko-KR" altLang="en-US" sz="3200" smtClean="0">
                <a:solidFill>
                  <a:schemeClr val="tx1"/>
                </a:solidFill>
              </a:rPr>
              <a:t> 사용하는 자바빈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800" smtClean="0">
                <a:solidFill>
                  <a:schemeClr val="tx1"/>
                </a:solidFill>
              </a:rPr>
              <a:t>– MngrDataBean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DB </a:t>
            </a:r>
            <a:r>
              <a:rPr lang="ko-KR" altLang="en-US" sz="2800" smtClean="0">
                <a:solidFill>
                  <a:schemeClr val="tx1"/>
                </a:solidFill>
              </a:rPr>
              <a:t>처리빈 </a:t>
            </a:r>
            <a:r>
              <a:rPr lang="en-US" altLang="ko-KR" sz="2800" smtClean="0">
                <a:solidFill>
                  <a:schemeClr val="tx1"/>
                </a:solidFill>
              </a:rPr>
              <a:t>– MngrDBBean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Q&amp;A </a:t>
            </a:r>
            <a:r>
              <a:rPr lang="ko-KR" altLang="en-US" sz="3200" smtClean="0">
                <a:solidFill>
                  <a:schemeClr val="tx1"/>
                </a:solidFill>
              </a:rPr>
              <a:t>관리에 </a:t>
            </a:r>
            <a:r>
              <a:rPr lang="ko-KR" altLang="en-US" sz="3200" smtClean="0">
                <a:solidFill>
                  <a:schemeClr val="tx1"/>
                </a:solidFill>
              </a:rPr>
              <a:t>사용할 자바빈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800" smtClean="0">
                <a:solidFill>
                  <a:schemeClr val="tx1"/>
                </a:solidFill>
              </a:rPr>
              <a:t>- QnaDataBean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DB </a:t>
            </a:r>
            <a:r>
              <a:rPr lang="ko-KR" altLang="en-US" sz="2800" smtClean="0">
                <a:solidFill>
                  <a:schemeClr val="tx1"/>
                </a:solidFill>
              </a:rPr>
              <a:t>처리빈 </a:t>
            </a:r>
            <a:r>
              <a:rPr lang="en-US" altLang="ko-KR" sz="2800" smtClean="0">
                <a:solidFill>
                  <a:schemeClr val="tx1"/>
                </a:solidFill>
              </a:rPr>
              <a:t>– </a:t>
            </a:r>
            <a:r>
              <a:rPr lang="en-US" altLang="ko-KR" sz="2800" smtClean="0">
                <a:solidFill>
                  <a:schemeClr val="tx1"/>
                </a:solidFill>
              </a:rPr>
              <a:t>QnaDBBean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578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140" smtClean="0">
                <a:solidFill>
                  <a:schemeClr val="tx1"/>
                </a:solidFill>
              </a:rPr>
              <a:t>Ajax</a:t>
            </a:r>
            <a:r>
              <a:rPr lang="ko-KR" altLang="en-US" sz="3200" spc="-140" smtClean="0">
                <a:solidFill>
                  <a:schemeClr val="tx1"/>
                </a:solidFill>
              </a:rPr>
              <a:t>와 모델</a:t>
            </a:r>
            <a:r>
              <a:rPr lang="en-US" altLang="ko-KR" sz="3200" spc="-140" smtClean="0">
                <a:solidFill>
                  <a:schemeClr val="tx1"/>
                </a:solidFill>
              </a:rPr>
              <a:t>2</a:t>
            </a:r>
            <a:r>
              <a:rPr lang="ko-KR" altLang="en-US" sz="3200" spc="-140" smtClean="0">
                <a:solidFill>
                  <a:schemeClr val="tx1"/>
                </a:solidFill>
              </a:rPr>
              <a:t>를 사용한 웹 </a:t>
            </a:r>
            <a:r>
              <a:rPr lang="ko-KR" altLang="en-US" sz="3200" spc="-140" smtClean="0">
                <a:solidFill>
                  <a:schemeClr val="tx1"/>
                </a:solidFill>
              </a:rPr>
              <a:t>서비스의 </a:t>
            </a:r>
            <a:r>
              <a:rPr lang="ko-KR" altLang="en-US" sz="3200" spc="-140" smtClean="0">
                <a:solidFill>
                  <a:schemeClr val="tx1"/>
                </a:solidFill>
              </a:rPr>
              <a:t>기본 구조</a:t>
            </a:r>
            <a:endParaRPr lang="en-US" altLang="ko-KR" sz="3200" spc="-14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14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자바스크립트</a:t>
            </a:r>
            <a:r>
              <a:rPr lang="en-US" altLang="ko-KR" sz="2800" smtClean="0">
                <a:solidFill>
                  <a:schemeClr val="tx1"/>
                </a:solidFill>
              </a:rPr>
              <a:t>(JS) : </a:t>
            </a:r>
            <a:r>
              <a:rPr lang="ko-KR" altLang="en-US" sz="2800" smtClean="0">
                <a:solidFill>
                  <a:schemeClr val="tx1"/>
                </a:solidFill>
              </a:rPr>
              <a:t>서버에 </a:t>
            </a:r>
            <a:r>
              <a:rPr lang="ko-KR" altLang="en-US" sz="2800" smtClean="0">
                <a:solidFill>
                  <a:schemeClr val="tx1"/>
                </a:solidFill>
              </a:rPr>
              <a:t>페이지 요청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때에 </a:t>
            </a:r>
            <a:r>
              <a:rPr lang="ko-KR" altLang="en-US" sz="2800" smtClean="0">
                <a:solidFill>
                  <a:schemeClr val="tx1"/>
                </a:solidFill>
              </a:rPr>
              <a:t>따라서는 </a:t>
            </a:r>
            <a:r>
              <a:rPr lang="ko-KR" altLang="en-US" sz="2800" smtClean="0">
                <a:solidFill>
                  <a:schemeClr val="tx1"/>
                </a:solidFill>
              </a:rPr>
              <a:t>처리 결과의 </a:t>
            </a:r>
            <a:r>
              <a:rPr lang="ko-KR" altLang="en-US" sz="2800" smtClean="0">
                <a:solidFill>
                  <a:schemeClr val="tx1"/>
                </a:solidFill>
              </a:rPr>
              <a:t>응답도 </a:t>
            </a:r>
            <a:r>
              <a:rPr lang="ko-KR" altLang="en-US" sz="2800" smtClean="0">
                <a:solidFill>
                  <a:schemeClr val="tx1"/>
                </a:solidFill>
              </a:rPr>
              <a:t>받음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컨트롤러</a:t>
            </a:r>
            <a:r>
              <a:rPr lang="en-US" altLang="ko-KR" sz="2800" smtClean="0">
                <a:solidFill>
                  <a:schemeClr val="tx1"/>
                </a:solidFill>
              </a:rPr>
              <a:t>(Controller) : </a:t>
            </a:r>
            <a:r>
              <a:rPr lang="ko-KR" altLang="en-US" sz="2800" smtClean="0">
                <a:solidFill>
                  <a:schemeClr val="tx1"/>
                </a:solidFill>
              </a:rPr>
              <a:t>요청을 받아서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해당하는 명령어 처리 클래스를 실행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자바빈 </a:t>
            </a:r>
            <a:r>
              <a:rPr lang="en-US" altLang="ko-KR" sz="2800" smtClean="0">
                <a:solidFill>
                  <a:schemeClr val="tx1"/>
                </a:solidFill>
              </a:rPr>
              <a:t>:</a:t>
            </a:r>
            <a:r>
              <a:rPr lang="ko-KR" altLang="en-US" sz="2800" smtClean="0">
                <a:solidFill>
                  <a:schemeClr val="tx1"/>
                </a:solidFill>
              </a:rPr>
              <a:t>　</a:t>
            </a:r>
            <a:r>
              <a:rPr lang="ko-KR" altLang="en-US" sz="2800" smtClean="0">
                <a:solidFill>
                  <a:schemeClr val="tx1"/>
                </a:solidFill>
              </a:rPr>
              <a:t>명령어 </a:t>
            </a:r>
            <a:r>
              <a:rPr lang="ko-KR" altLang="en-US" sz="2800" smtClean="0">
                <a:solidFill>
                  <a:schemeClr val="tx1"/>
                </a:solidFill>
              </a:rPr>
              <a:t>처리 클래스에서 </a:t>
            </a:r>
            <a:r>
              <a:rPr lang="en-US" altLang="ko-KR" sz="2800" smtClean="0">
                <a:solidFill>
                  <a:schemeClr val="tx1"/>
                </a:solidFill>
              </a:rPr>
              <a:t>DB</a:t>
            </a:r>
            <a:r>
              <a:rPr lang="ko-KR" altLang="en-US" sz="2800" smtClean="0">
                <a:solidFill>
                  <a:schemeClr val="tx1"/>
                </a:solidFill>
              </a:rPr>
              <a:t>와 연동하는 부분이 필요하면 실행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</a:t>
            </a:r>
            <a:r>
              <a:rPr lang="ko-KR" altLang="en-US" sz="2800" smtClean="0">
                <a:solidFill>
                  <a:schemeClr val="tx1"/>
                </a:solidFill>
              </a:rPr>
              <a:t>페이지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요청 처리한 결과를 화면에 표시하기 </a:t>
            </a:r>
            <a:r>
              <a:rPr lang="ko-KR" altLang="en-US" sz="2800" smtClean="0">
                <a:solidFill>
                  <a:schemeClr val="tx1"/>
                </a:solidFill>
              </a:rPr>
              <a:t>위한 </a:t>
            </a:r>
            <a:r>
              <a:rPr lang="ko-KR" altLang="en-US" sz="2800" smtClean="0">
                <a:solidFill>
                  <a:schemeClr val="tx1"/>
                </a:solidFill>
              </a:rPr>
              <a:t>부분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151" y="2060848"/>
            <a:ext cx="7560000" cy="422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626112" y="6269250"/>
            <a:ext cx="58865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en-US" altLang="ko-KR" sz="2000" smtClean="0"/>
              <a:t>Ajax</a:t>
            </a:r>
            <a:r>
              <a:rPr lang="ko-KR" altLang="en-US" sz="2000" smtClean="0"/>
              <a:t>와 모델 </a:t>
            </a:r>
            <a:r>
              <a:rPr lang="en-US" altLang="ko-KR" sz="2000" smtClean="0"/>
              <a:t>2</a:t>
            </a:r>
            <a:r>
              <a:rPr lang="ko-KR" altLang="en-US" sz="2000" smtClean="0"/>
              <a:t>를 사용한 웹 서비스의 기본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667631"/>
            <a:ext cx="5040000" cy="392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(2/4)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5616" y="3472633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명령어의 진입점 슈퍼 인터페이스 작성하기</a:t>
            </a:r>
            <a:endParaRPr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15616" y="2499473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명령어와 명령어 처리 클래스 매핑 파일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작성하기 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520" y="1124744"/>
            <a:ext cx="7457491" cy="1272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컨트롤러와 명령어의 집입점인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슈퍼 인터페이스 작성 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0949" y="1128488"/>
            <a:ext cx="720000" cy="847710"/>
            <a:chOff x="2843888" y="205026"/>
            <a:chExt cx="720000" cy="847710"/>
          </a:xfrm>
        </p:grpSpPr>
        <p:pic>
          <p:nvPicPr>
            <p:cNvPr id="21" name="그림 20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1115616" y="4444641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컨트롤러 및 템플릿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50" smtClean="0">
                <a:solidFill>
                  <a:schemeClr val="tx1"/>
                </a:solidFill>
              </a:rPr>
              <a:t>관리자 </a:t>
            </a:r>
            <a:r>
              <a:rPr lang="ko-KR" altLang="en-US" sz="3200" spc="-50" smtClean="0">
                <a:solidFill>
                  <a:schemeClr val="tx1"/>
                </a:solidFill>
              </a:rPr>
              <a:t>메인 화면</a:t>
            </a:r>
            <a:r>
              <a:rPr lang="en-US" altLang="ko-KR" sz="3200" spc="-50" smtClean="0">
                <a:solidFill>
                  <a:schemeClr val="tx1"/>
                </a:solidFill>
              </a:rPr>
              <a:t>, </a:t>
            </a:r>
            <a:r>
              <a:rPr lang="ko-KR" altLang="en-US" sz="3200" spc="-50" smtClean="0">
                <a:solidFill>
                  <a:schemeClr val="tx1"/>
                </a:solidFill>
              </a:rPr>
              <a:t>인증 처리 </a:t>
            </a:r>
            <a:r>
              <a:rPr lang="ko-KR" altLang="en-US" sz="3200" spc="-50" smtClean="0">
                <a:solidFill>
                  <a:schemeClr val="tx1"/>
                </a:solidFill>
              </a:rPr>
              <a:t>페이지 및 로직</a:t>
            </a:r>
            <a:endParaRPr lang="en-US" altLang="ko-KR" sz="32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ManagerMainAction.java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메인 화면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ManagerLoginFormAction.java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로그인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ManagerLoginProAction.java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로그인 처리 로직 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ManagerLogoutAction.java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</a:t>
            </a:r>
            <a:r>
              <a:rPr lang="ko-KR" altLang="en-US" sz="2400" smtClean="0">
                <a:solidFill>
                  <a:schemeClr val="tx1"/>
                </a:solidFill>
              </a:rPr>
              <a:t>로그아웃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50" smtClean="0">
                <a:solidFill>
                  <a:schemeClr val="tx1"/>
                </a:solidFill>
              </a:rPr>
              <a:t>관리자 </a:t>
            </a:r>
            <a:r>
              <a:rPr lang="ko-KR" altLang="en-US" sz="3200" spc="-50" smtClean="0">
                <a:solidFill>
                  <a:schemeClr val="tx1"/>
                </a:solidFill>
              </a:rPr>
              <a:t>메인 화면</a:t>
            </a:r>
            <a:r>
              <a:rPr lang="en-US" altLang="ko-KR" sz="3200" spc="-50" smtClean="0">
                <a:solidFill>
                  <a:schemeClr val="tx1"/>
                </a:solidFill>
              </a:rPr>
              <a:t>, </a:t>
            </a:r>
            <a:r>
              <a:rPr lang="ko-KR" altLang="en-US" sz="3200" spc="-50" smtClean="0">
                <a:solidFill>
                  <a:schemeClr val="tx1"/>
                </a:solidFill>
              </a:rPr>
              <a:t>인증 처리 </a:t>
            </a:r>
            <a:r>
              <a:rPr lang="ko-KR" altLang="en-US" sz="3200" spc="-50" smtClean="0">
                <a:solidFill>
                  <a:schemeClr val="tx1"/>
                </a:solidFill>
              </a:rPr>
              <a:t>페이지 및 로직</a:t>
            </a:r>
            <a:endParaRPr lang="en-US" altLang="ko-KR" sz="32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managerMain.jsp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시작 페이지로 메인 화면의 기본 구조를 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managerMain.js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관리자의 </a:t>
            </a:r>
            <a:r>
              <a:rPr lang="ko-KR" altLang="en-US" sz="2400" smtClean="0">
                <a:solidFill>
                  <a:schemeClr val="tx1"/>
                </a:solidFill>
              </a:rPr>
              <a:t>영역의 작업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[</a:t>
            </a:r>
            <a:r>
              <a:rPr lang="ko-KR" altLang="en-US" sz="2400" smtClean="0">
                <a:solidFill>
                  <a:schemeClr val="tx1"/>
                </a:solidFill>
              </a:rPr>
              <a:t>상품등록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상품수정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삭제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전체구매목록 </a:t>
            </a:r>
            <a:r>
              <a:rPr lang="ko-KR" altLang="en-US" sz="2400" smtClean="0">
                <a:solidFill>
                  <a:schemeClr val="tx1"/>
                </a:solidFill>
              </a:rPr>
              <a:t>확인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50" smtClean="0">
                <a:solidFill>
                  <a:schemeClr val="tx1"/>
                </a:solidFill>
              </a:rPr>
              <a:t>관리자 </a:t>
            </a:r>
            <a:r>
              <a:rPr lang="ko-KR" altLang="en-US" sz="3200" spc="-50" smtClean="0">
                <a:solidFill>
                  <a:schemeClr val="tx1"/>
                </a:solidFill>
              </a:rPr>
              <a:t>메인 화면</a:t>
            </a:r>
            <a:r>
              <a:rPr lang="en-US" altLang="ko-KR" sz="3200" spc="-50" smtClean="0">
                <a:solidFill>
                  <a:schemeClr val="tx1"/>
                </a:solidFill>
              </a:rPr>
              <a:t>, </a:t>
            </a:r>
            <a:r>
              <a:rPr lang="ko-KR" altLang="en-US" sz="3200" spc="-50" smtClean="0">
                <a:solidFill>
                  <a:schemeClr val="tx1"/>
                </a:solidFill>
              </a:rPr>
              <a:t>인증 처리 </a:t>
            </a:r>
            <a:r>
              <a:rPr lang="ko-KR" altLang="en-US" sz="3200" spc="-50" smtClean="0">
                <a:solidFill>
                  <a:schemeClr val="tx1"/>
                </a:solidFill>
              </a:rPr>
              <a:t>페이지 및 로직</a:t>
            </a:r>
            <a:endParaRPr lang="en-US" altLang="ko-KR" sz="32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mLoginForm.jsp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</a:t>
            </a:r>
            <a:r>
              <a:rPr lang="ko-KR" altLang="en-US" sz="2400" smtClean="0">
                <a:solidFill>
                  <a:schemeClr val="tx1"/>
                </a:solidFill>
              </a:rPr>
              <a:t>인증 폼으로 아이디와 비밀번호를 </a:t>
            </a:r>
            <a:r>
              <a:rPr lang="ko-KR" altLang="en-US" sz="2400" smtClean="0">
                <a:solidFill>
                  <a:schemeClr val="tx1"/>
                </a:solidFill>
              </a:rPr>
              <a:t>입력하는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mLoginPro.jsp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</a:t>
            </a:r>
            <a:r>
              <a:rPr lang="ko-KR" altLang="en-US" sz="2400" smtClean="0">
                <a:solidFill>
                  <a:schemeClr val="tx1"/>
                </a:solidFill>
              </a:rPr>
              <a:t>인증을 </a:t>
            </a:r>
            <a:r>
              <a:rPr lang="ko-KR" altLang="en-US" sz="2400" smtClean="0">
                <a:solidFill>
                  <a:schemeClr val="tx1"/>
                </a:solidFill>
              </a:rPr>
              <a:t>처리하는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40" smtClean="0">
                <a:solidFill>
                  <a:schemeClr val="tx1"/>
                </a:solidFill>
              </a:rPr>
              <a:t>관리자 </a:t>
            </a:r>
            <a:r>
              <a:rPr lang="ko-KR" altLang="en-US" sz="3200" spc="-40" smtClean="0">
                <a:solidFill>
                  <a:schemeClr val="tx1"/>
                </a:solidFill>
              </a:rPr>
              <a:t>메인 화면 </a:t>
            </a:r>
            <a:r>
              <a:rPr lang="ko-KR" altLang="en-US" sz="3200" spc="-40" smtClean="0">
                <a:solidFill>
                  <a:schemeClr val="tx1"/>
                </a:solidFill>
              </a:rPr>
              <a:t>및 </a:t>
            </a:r>
            <a:r>
              <a:rPr lang="ko-KR" altLang="en-US" sz="3200" spc="-40" smtClean="0">
                <a:solidFill>
                  <a:schemeClr val="tx1"/>
                </a:solidFill>
              </a:rPr>
              <a:t>인증 처리 </a:t>
            </a:r>
            <a:r>
              <a:rPr lang="ko-KR" altLang="en-US" sz="3200" spc="-40" smtClean="0">
                <a:solidFill>
                  <a:schemeClr val="tx1"/>
                </a:solidFill>
              </a:rPr>
              <a:t>페이지 </a:t>
            </a:r>
            <a:r>
              <a:rPr lang="ko-KR" altLang="en-US" sz="3200" spc="-40" smtClean="0">
                <a:solidFill>
                  <a:schemeClr val="tx1"/>
                </a:solidFill>
              </a:rPr>
              <a:t>작성</a:t>
            </a:r>
            <a:endParaRPr lang="en-US" altLang="ko-KR" sz="3200" spc="-4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4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mLogout.jsp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관리자의 인증을 </a:t>
            </a:r>
            <a:r>
              <a:rPr lang="ko-KR" altLang="en-US" sz="2400" smtClean="0">
                <a:solidFill>
                  <a:schemeClr val="tx1"/>
                </a:solidFill>
              </a:rPr>
              <a:t>무효화하는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mlogin.js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인증과 </a:t>
            </a:r>
            <a:r>
              <a:rPr lang="ko-KR" altLang="en-US" sz="2400" smtClean="0">
                <a:solidFill>
                  <a:schemeClr val="tx1"/>
                </a:solidFill>
              </a:rPr>
              <a:t>관련된 </a:t>
            </a:r>
            <a:r>
              <a:rPr lang="ko-KR" altLang="en-US" sz="2400" smtClean="0">
                <a:solidFill>
                  <a:schemeClr val="tx1"/>
                </a:solidFill>
              </a:rPr>
              <a:t>요청을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인증 폼의 인증되지 않은 사용자 영역에서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클릭 또는 인증된 사용자 영역에서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95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관리자의 메인 및 인증 관련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pc="-4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pc="-4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pc="-4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pc="-4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pc="-4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3200" spc="-4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pc="-4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등록과 수정 </a:t>
            </a:r>
            <a:r>
              <a:rPr lang="ko-KR" altLang="en-US" sz="3600" b="1" smtClean="0">
                <a:solidFill>
                  <a:srgbClr val="C00000"/>
                </a:solidFill>
              </a:rPr>
              <a:t>및 삭제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778" y="2564904"/>
            <a:ext cx="4860000" cy="37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123571" y="6269250"/>
            <a:ext cx="6891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관리자의 상품 등록 및 수정 삭제 작업의 로직과 페이지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등록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페이지 및 로직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BookRegisterFormAction.java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등록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BookRegisterProAction.java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등록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BookListAction.java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등록된 상품 리스트 표시 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BookUpdateFormAction.java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수정 폼 로직</a:t>
            </a:r>
            <a:endParaRPr lang="en-US" altLang="ko-KR" sz="2400" spc="-4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등록과 수정 </a:t>
            </a:r>
            <a:r>
              <a:rPr lang="ko-KR" altLang="en-US" sz="3600" b="1" smtClean="0">
                <a:solidFill>
                  <a:srgbClr val="C00000"/>
                </a:solidFill>
              </a:rPr>
              <a:t>및 삭제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등록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페이지 및 로직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BookUpdateProAction.java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수정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BookDeleteProAction.java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삭제 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bookRegisterForm.jsp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등록 폼 </a:t>
            </a:r>
            <a:r>
              <a:rPr lang="ko-KR" altLang="en-US" sz="2400" smtClean="0">
                <a:solidFill>
                  <a:schemeClr val="tx1"/>
                </a:solidFill>
              </a:rPr>
              <a:t>제공하는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bookregist.js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등록과 </a:t>
            </a:r>
            <a:r>
              <a:rPr lang="ko-KR" altLang="en-US" sz="2400" smtClean="0">
                <a:solidFill>
                  <a:schemeClr val="tx1"/>
                </a:solidFill>
              </a:rPr>
              <a:t>관련된 요청을 처리하는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책등록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관리자 </a:t>
            </a:r>
            <a:r>
              <a:rPr lang="ko-KR" altLang="en-US" sz="2400" smtClean="0">
                <a:solidFill>
                  <a:schemeClr val="tx1"/>
                </a:solidFill>
              </a:rPr>
              <a:t>메인으로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목록으로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처리</a:t>
            </a:r>
            <a:endParaRPr lang="en-US" altLang="ko-KR" sz="2400" spc="-4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등록과 수정 </a:t>
            </a:r>
            <a:r>
              <a:rPr lang="ko-KR" altLang="en-US" sz="3600" b="1" smtClean="0">
                <a:solidFill>
                  <a:srgbClr val="C00000"/>
                </a:solidFill>
              </a:rPr>
              <a:t>및 삭제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등록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페이지 및 로직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bookRegisterPro.jsp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상품의 등록을 처리하는 페이지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bookList.jsp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등록된 상품의 리스트를 표시하는 페이지</a:t>
            </a:r>
            <a:r>
              <a:rPr lang="en-US" altLang="ko-KR" sz="2400" smtClean="0">
                <a:solidFill>
                  <a:schemeClr val="tx1"/>
                </a:solidFill>
              </a:rPr>
              <a:t>.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booklist.js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목록에서 </a:t>
            </a:r>
            <a:r>
              <a:rPr lang="ko-KR" altLang="en-US" sz="2400" smtClean="0">
                <a:solidFill>
                  <a:schemeClr val="tx1"/>
                </a:solidFill>
              </a:rPr>
              <a:t>요청을 처리하는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책등록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관리자 메인으로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삭제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작업을 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bookUpdateForm.jsp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상품의 수정 폼을 제공하는 페이지</a:t>
            </a:r>
            <a:endParaRPr lang="en-US" altLang="ko-KR" sz="2400" spc="-4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등록과 수정 </a:t>
            </a:r>
            <a:r>
              <a:rPr lang="ko-KR" altLang="en-US" sz="3600" b="1" smtClean="0">
                <a:solidFill>
                  <a:srgbClr val="C00000"/>
                </a:solidFill>
              </a:rPr>
              <a:t>및 삭제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등록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페이지 및 로직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bookUpdatePro.jsp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상품의 수정 처리를 </a:t>
            </a:r>
            <a:r>
              <a:rPr lang="ko-KR" altLang="en-US" sz="2400" smtClean="0">
                <a:solidFill>
                  <a:schemeClr val="tx1"/>
                </a:solidFill>
              </a:rPr>
              <a:t>제공하는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bookupdate.js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수정과 관련된 요청을 처리하는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책수정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관리자 </a:t>
            </a:r>
            <a:r>
              <a:rPr lang="ko-KR" altLang="en-US" sz="2400" smtClean="0">
                <a:solidFill>
                  <a:schemeClr val="tx1"/>
                </a:solidFill>
              </a:rPr>
              <a:t>메인으로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목록으로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bookDeletePro.jsp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상품의 삭제 처리를 제공하는 페이지</a:t>
            </a:r>
            <a:endParaRPr lang="en-US" altLang="ko-KR" sz="2400" spc="-4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등록과 수정 </a:t>
            </a:r>
            <a:r>
              <a:rPr lang="ko-KR" altLang="en-US" sz="3600" b="1" smtClean="0">
                <a:solidFill>
                  <a:srgbClr val="C00000"/>
                </a:solidFill>
              </a:rPr>
              <a:t>및 삭제 작업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</a:t>
            </a:r>
            <a:r>
              <a:rPr lang="en-US" altLang="ko-KR" sz="3600" b="1" smtClean="0">
                <a:solidFill>
                  <a:srgbClr val="C00000"/>
                </a:solidFill>
              </a:rPr>
              <a:t>QnA </a:t>
            </a:r>
            <a:r>
              <a:rPr lang="ko-KR" altLang="en-US" sz="3600" b="1" smtClean="0">
                <a:solidFill>
                  <a:srgbClr val="C00000"/>
                </a:solidFill>
              </a:rPr>
              <a:t>관</a:t>
            </a:r>
            <a:r>
              <a:rPr lang="ko-KR" altLang="en-US" sz="3600" b="1" smtClean="0">
                <a:solidFill>
                  <a:srgbClr val="C00000"/>
                </a:solidFill>
              </a:rPr>
              <a:t>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8464" y="2656763"/>
            <a:ext cx="5040000" cy="386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95536" y="5745450"/>
            <a:ext cx="34579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관리자의 </a:t>
            </a:r>
            <a:r>
              <a:rPr lang="ko-KR" altLang="en-US" sz="2000" smtClean="0"/>
              <a:t>상품 </a:t>
            </a:r>
            <a:r>
              <a:rPr lang="en-US" altLang="ko-KR" sz="2000" smtClean="0"/>
              <a:t>QnA </a:t>
            </a:r>
            <a:r>
              <a:rPr lang="ko-KR" altLang="en-US" sz="2000" smtClean="0"/>
              <a:t>관리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작업의 </a:t>
            </a:r>
            <a:r>
              <a:rPr lang="ko-KR" altLang="en-US" sz="2000" smtClean="0"/>
              <a:t>로직과 </a:t>
            </a:r>
            <a:r>
              <a:rPr lang="ko-KR" altLang="en-US" sz="2000" smtClean="0"/>
              <a:t>페이지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(3/4)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31881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영역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관리자의 메인 및 인증 관련 작업</a:t>
            </a:r>
            <a:endParaRPr kumimoji="0"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자바빈 작성하기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482572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상품 </a:t>
            </a:r>
            <a:r>
              <a:rPr kumimoji="0" lang="en-US" altLang="ko-KR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QnA </a:t>
            </a: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관리</a:t>
            </a:r>
            <a:endParaRPr kumimoji="0"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15616" y="385256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상품 등록과 수정 및 삭제 작업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15616" y="5795739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주문된 구매 목록 관리 작업</a:t>
            </a:r>
            <a:endParaRPr kumimoji="0"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QnA </a:t>
            </a:r>
            <a:r>
              <a:rPr lang="ko-KR" altLang="en-US" sz="3200" smtClean="0">
                <a:solidFill>
                  <a:schemeClr val="tx1"/>
                </a:solidFill>
              </a:rPr>
              <a:t>답변 쓰기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 로직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쓰기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쓰기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QnaListAction.java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목록 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QnaReplyUpdateFormAction.java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수정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</a:t>
            </a:r>
            <a:r>
              <a:rPr lang="en-US" altLang="ko-KR" sz="3600" b="1" smtClean="0">
                <a:solidFill>
                  <a:srgbClr val="C00000"/>
                </a:solidFill>
              </a:rPr>
              <a:t>QnA </a:t>
            </a:r>
            <a:r>
              <a:rPr lang="ko-KR" altLang="en-US" sz="3600" b="1" smtClean="0">
                <a:solidFill>
                  <a:srgbClr val="C00000"/>
                </a:solidFill>
              </a:rPr>
              <a:t>관</a:t>
            </a:r>
            <a:r>
              <a:rPr lang="ko-KR" altLang="en-US" sz="3600" b="1" smtClean="0">
                <a:solidFill>
                  <a:srgbClr val="C00000"/>
                </a:solidFill>
              </a:rPr>
              <a:t>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QnA </a:t>
            </a:r>
            <a:r>
              <a:rPr lang="ko-KR" altLang="en-US" sz="3200" smtClean="0">
                <a:solidFill>
                  <a:schemeClr val="tx1"/>
                </a:solidFill>
              </a:rPr>
              <a:t>답변 쓰기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 로직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QnaReplyUpdateProAction.java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수정 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쓰기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qnawrite.js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답변쓰기 관련 요청을 처리한다</a:t>
            </a:r>
            <a:r>
              <a:rPr lang="en-US" altLang="ko-KR" sz="2400" smtClean="0">
                <a:solidFill>
                  <a:schemeClr val="tx1"/>
                </a:solidFill>
              </a:rPr>
              <a:t>. [</a:t>
            </a:r>
            <a:r>
              <a:rPr lang="ko-KR" altLang="en-US" sz="2400" smtClean="0">
                <a:solidFill>
                  <a:schemeClr val="tx1"/>
                </a:solidFill>
              </a:rPr>
              <a:t>답변하기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쓰기 처리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</a:t>
            </a:r>
            <a:r>
              <a:rPr lang="en-US" altLang="ko-KR" sz="3600" b="1" smtClean="0">
                <a:solidFill>
                  <a:srgbClr val="C00000"/>
                </a:solidFill>
              </a:rPr>
              <a:t>QnA </a:t>
            </a:r>
            <a:r>
              <a:rPr lang="ko-KR" altLang="en-US" sz="3600" b="1" smtClean="0">
                <a:solidFill>
                  <a:srgbClr val="C00000"/>
                </a:solidFill>
              </a:rPr>
              <a:t>관</a:t>
            </a:r>
            <a:r>
              <a:rPr lang="ko-KR" altLang="en-US" sz="3600" b="1" smtClean="0">
                <a:solidFill>
                  <a:srgbClr val="C00000"/>
                </a:solidFill>
              </a:rPr>
              <a:t>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QnA </a:t>
            </a:r>
            <a:r>
              <a:rPr lang="ko-KR" altLang="en-US" sz="3200" smtClean="0">
                <a:solidFill>
                  <a:schemeClr val="tx1"/>
                </a:solidFill>
              </a:rPr>
              <a:t>답변 쓰기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 로직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qnaList.jsp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목록 보기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qnalist.js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목록 작업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[</a:t>
            </a:r>
            <a:r>
              <a:rPr lang="ko-KR" altLang="en-US" sz="2400" smtClean="0">
                <a:solidFill>
                  <a:schemeClr val="tx1"/>
                </a:solidFill>
              </a:rPr>
              <a:t>관리자 </a:t>
            </a:r>
            <a:r>
              <a:rPr lang="ko-KR" altLang="en-US" sz="2400" smtClean="0">
                <a:solidFill>
                  <a:schemeClr val="tx1"/>
                </a:solidFill>
              </a:rPr>
              <a:t>메인으로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답변하기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처리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qnaReplyUpdateForm.jsp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수정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</a:t>
            </a:r>
            <a:r>
              <a:rPr lang="en-US" altLang="ko-KR" sz="3600" b="1" smtClean="0">
                <a:solidFill>
                  <a:srgbClr val="C00000"/>
                </a:solidFill>
              </a:rPr>
              <a:t>QnA </a:t>
            </a:r>
            <a:r>
              <a:rPr lang="ko-KR" altLang="en-US" sz="3600" b="1" smtClean="0">
                <a:solidFill>
                  <a:srgbClr val="C00000"/>
                </a:solidFill>
              </a:rPr>
              <a:t>관</a:t>
            </a:r>
            <a:r>
              <a:rPr lang="ko-KR" altLang="en-US" sz="3600" b="1" smtClean="0">
                <a:solidFill>
                  <a:srgbClr val="C00000"/>
                </a:solidFill>
              </a:rPr>
              <a:t>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QnA </a:t>
            </a:r>
            <a:r>
              <a:rPr lang="ko-KR" altLang="en-US" sz="3200" smtClean="0">
                <a:solidFill>
                  <a:schemeClr val="tx1"/>
                </a:solidFill>
              </a:rPr>
              <a:t>답변 쓰기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 로직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qnaupdate.js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수정 요청을 처리한다</a:t>
            </a:r>
            <a:r>
              <a:rPr lang="en-US" altLang="ko-KR" sz="2400" smtClean="0">
                <a:solidFill>
                  <a:schemeClr val="tx1"/>
                </a:solidFill>
              </a:rPr>
              <a:t>. 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qnaReplyUpdatePro.jsp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 수정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상품 </a:t>
            </a:r>
            <a:r>
              <a:rPr lang="en-US" altLang="ko-KR" sz="3600" b="1" smtClean="0">
                <a:solidFill>
                  <a:srgbClr val="C00000"/>
                </a:solidFill>
              </a:rPr>
              <a:t>QnA </a:t>
            </a:r>
            <a:r>
              <a:rPr lang="ko-KR" altLang="en-US" sz="3600" b="1" smtClean="0">
                <a:solidFill>
                  <a:srgbClr val="C00000"/>
                </a:solidFill>
              </a:rPr>
              <a:t>관</a:t>
            </a:r>
            <a:r>
              <a:rPr lang="ko-KR" altLang="en-US" sz="3600" b="1" smtClean="0">
                <a:solidFill>
                  <a:srgbClr val="C00000"/>
                </a:solidFill>
              </a:rPr>
              <a:t>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072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주문된 구매 목록 관리 작업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6456" y="2620549"/>
            <a:ext cx="5040000" cy="393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95536" y="5745450"/>
            <a:ext cx="3275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관리자의 메인 및 인증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관련 작업의 로직과 페이지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관리자 영역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주문된 </a:t>
            </a:r>
            <a:r>
              <a:rPr lang="ko-KR" altLang="en-US" sz="3200" smtClean="0">
                <a:solidFill>
                  <a:schemeClr val="tx1"/>
                </a:solidFill>
              </a:rPr>
              <a:t>구매 목록 </a:t>
            </a:r>
            <a:r>
              <a:rPr lang="ko-KR" altLang="en-US" sz="3200" smtClean="0">
                <a:solidFill>
                  <a:schemeClr val="tx1"/>
                </a:solidFill>
              </a:rPr>
              <a:t>보기에서 사용되는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OrderListAction.java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주문된 </a:t>
            </a:r>
            <a:r>
              <a:rPr lang="ko-KR" altLang="en-US" sz="2400" smtClean="0">
                <a:solidFill>
                  <a:schemeClr val="tx1"/>
                </a:solidFill>
              </a:rPr>
              <a:t>구매 목록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orderList.jsp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주문 목록 </a:t>
            </a:r>
            <a:r>
              <a:rPr lang="ko-KR" altLang="en-US" sz="2400" smtClean="0">
                <a:solidFill>
                  <a:schemeClr val="tx1"/>
                </a:solidFill>
              </a:rPr>
              <a:t>보기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orderlist.js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관리자의 영역의 주문 목록 보기에서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관리자 메인으로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작업을 처리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072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주문된 구매 목록 관리 작업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영역은 </a:t>
            </a:r>
            <a:r>
              <a:rPr lang="ko-KR" altLang="en-US" sz="3200" smtClean="0">
                <a:solidFill>
                  <a:schemeClr val="tx1"/>
                </a:solidFill>
              </a:rPr>
              <a:t>크게 </a:t>
            </a:r>
            <a:r>
              <a:rPr lang="ko-KR" altLang="en-US" sz="3200" smtClean="0">
                <a:solidFill>
                  <a:schemeClr val="tx1"/>
                </a:solidFill>
              </a:rPr>
              <a:t>쇼핑 화면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회원 인증</a:t>
            </a:r>
            <a:r>
              <a:rPr lang="en-US" altLang="ko-KR" sz="3200" smtClean="0">
                <a:solidFill>
                  <a:schemeClr val="tx1"/>
                </a:solidFill>
              </a:rPr>
              <a:t>, QnA </a:t>
            </a:r>
            <a:r>
              <a:rPr lang="ko-KR" altLang="en-US" sz="3200" smtClean="0">
                <a:solidFill>
                  <a:schemeClr val="tx1"/>
                </a:solidFill>
              </a:rPr>
              <a:t>포함</a:t>
            </a:r>
            <a:r>
              <a:rPr lang="en-US" altLang="ko-KR" sz="3200" smtClean="0">
                <a:solidFill>
                  <a:schemeClr val="tx1"/>
                </a:solidFill>
              </a:rPr>
              <a:t>) </a:t>
            </a:r>
            <a:r>
              <a:rPr lang="ko-KR" altLang="en-US" sz="3200" smtClean="0">
                <a:solidFill>
                  <a:schemeClr val="tx1"/>
                </a:solidFill>
              </a:rPr>
              <a:t>부분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장바구니 부분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구매 부분으로 나눌 </a:t>
            </a:r>
            <a:r>
              <a:rPr lang="ko-KR" altLang="en-US" sz="3200" smtClean="0">
                <a:solidFill>
                  <a:schemeClr val="tx1"/>
                </a:solidFill>
              </a:rPr>
              <a:t>수 </a:t>
            </a:r>
            <a:r>
              <a:rPr lang="ko-KR" altLang="en-US" sz="3200" smtClean="0">
                <a:solidFill>
                  <a:schemeClr val="tx1"/>
                </a:solidFill>
              </a:rPr>
              <a:t>있음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쇼핑화면</a:t>
            </a:r>
            <a:r>
              <a:rPr lang="en-US" altLang="ko-KR" sz="3200" b="1" smtClean="0">
                <a:solidFill>
                  <a:schemeClr val="tx1"/>
                </a:solidFill>
              </a:rPr>
              <a:t>(</a:t>
            </a:r>
            <a:r>
              <a:rPr lang="ko-KR" altLang="en-US" sz="3200" b="1" smtClean="0">
                <a:solidFill>
                  <a:schemeClr val="tx1"/>
                </a:solidFill>
              </a:rPr>
              <a:t>회원 인증</a:t>
            </a:r>
            <a:r>
              <a:rPr lang="en-US" altLang="ko-KR" sz="3200" b="1" smtClean="0">
                <a:solidFill>
                  <a:schemeClr val="tx1"/>
                </a:solidFill>
              </a:rPr>
              <a:t>,</a:t>
            </a:r>
            <a:r>
              <a:rPr lang="en-US" altLang="ko-KR" sz="3200" b="1" smtClean="0">
                <a:solidFill>
                  <a:schemeClr val="tx1"/>
                </a:solidFill>
              </a:rPr>
              <a:t>QnA </a:t>
            </a:r>
            <a:r>
              <a:rPr lang="ko-KR" altLang="en-US" sz="3200" b="1" smtClean="0">
                <a:solidFill>
                  <a:schemeClr val="tx1"/>
                </a:solidFill>
              </a:rPr>
              <a:t>포함</a:t>
            </a:r>
            <a:r>
              <a:rPr lang="en-US" altLang="ko-KR" sz="3200" b="1" smtClean="0">
                <a:solidFill>
                  <a:schemeClr val="tx1"/>
                </a:solidFill>
              </a:rPr>
              <a:t>) </a:t>
            </a:r>
            <a:r>
              <a:rPr lang="ko-KR" altLang="en-US" sz="3200" b="1" smtClean="0">
                <a:solidFill>
                  <a:schemeClr val="tx1"/>
                </a:solidFill>
              </a:rPr>
              <a:t>부분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회원가입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인증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탈퇴의 작업이 포함된 회원인증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쇼핑몰의 </a:t>
            </a:r>
            <a:r>
              <a:rPr lang="ko-KR" altLang="en-US" sz="3200" smtClean="0">
                <a:solidFill>
                  <a:schemeClr val="tx1"/>
                </a:solidFill>
              </a:rPr>
              <a:t>메인 화면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ko-KR" altLang="en-US" sz="3200" smtClean="0">
                <a:solidFill>
                  <a:schemeClr val="tx1"/>
                </a:solidFill>
              </a:rPr>
              <a:t>상세 정보 </a:t>
            </a:r>
            <a:r>
              <a:rPr lang="ko-KR" altLang="en-US" sz="3200" smtClean="0">
                <a:solidFill>
                  <a:schemeClr val="tx1"/>
                </a:solidFill>
              </a:rPr>
              <a:t>제공부분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QnA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ko-KR" altLang="en-US" sz="3200" smtClean="0">
                <a:solidFill>
                  <a:schemeClr val="tx1"/>
                </a:solidFill>
              </a:rPr>
              <a:t>작업</a:t>
            </a:r>
            <a:endParaRPr lang="ko-KR" altLang="en-US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장바구니 부분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사용자가 쇼핑몰에서 장바구니에 물건을 추가</a:t>
            </a:r>
            <a:r>
              <a:rPr lang="en-US" altLang="ko-KR" sz="3200" smtClean="0">
                <a:solidFill>
                  <a:schemeClr val="tx1"/>
                </a:solidFill>
              </a:rPr>
              <a:t>/ </a:t>
            </a:r>
            <a:r>
              <a:rPr lang="ko-KR" altLang="en-US" sz="3200" smtClean="0">
                <a:solidFill>
                  <a:schemeClr val="tx1"/>
                </a:solidFill>
              </a:rPr>
              <a:t>수량 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항목삭제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장바구니 비우기 </a:t>
            </a:r>
            <a:r>
              <a:rPr lang="ko-KR" altLang="en-US" sz="3200" smtClean="0">
                <a:solidFill>
                  <a:schemeClr val="tx1"/>
                </a:solidFill>
              </a:rPr>
              <a:t>작업</a:t>
            </a:r>
            <a:r>
              <a:rPr lang="en-US" altLang="ko-KR" sz="3200" smtClean="0">
                <a:solidFill>
                  <a:schemeClr val="tx1"/>
                </a:solidFill>
              </a:rPr>
              <a:t>.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b="1" smtClean="0">
                <a:solidFill>
                  <a:schemeClr val="tx1"/>
                </a:solidFill>
              </a:rPr>
              <a:t>구매 부분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사용자의 구매 폼 작성</a:t>
            </a:r>
            <a:r>
              <a:rPr lang="en-US" altLang="ko-KR" sz="3200" smtClean="0">
                <a:solidFill>
                  <a:schemeClr val="tx1"/>
                </a:solidFill>
              </a:rPr>
              <a:t>/ </a:t>
            </a:r>
            <a:r>
              <a:rPr lang="ko-KR" altLang="en-US" sz="3200" smtClean="0">
                <a:solidFill>
                  <a:schemeClr val="tx1"/>
                </a:solidFill>
              </a:rPr>
              <a:t>구매된 목록보기 작업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0" y="3501355"/>
            <a:ext cx="5715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617843" y="6165304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관리자 영역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가입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인증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탈퇴의 작업이 </a:t>
            </a:r>
            <a:r>
              <a:rPr lang="ko-KR" altLang="en-US" sz="3200" smtClean="0">
                <a:solidFill>
                  <a:schemeClr val="tx1"/>
                </a:solidFill>
              </a:rPr>
              <a:t>포함된 </a:t>
            </a:r>
            <a:r>
              <a:rPr lang="ko-KR" altLang="en-US" sz="3200" smtClean="0">
                <a:solidFill>
                  <a:schemeClr val="tx1"/>
                </a:solidFill>
              </a:rPr>
              <a:t>회원인증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쇼핑몰의 </a:t>
            </a:r>
            <a:r>
              <a:rPr lang="ko-KR" altLang="en-US" sz="3200" smtClean="0">
                <a:solidFill>
                  <a:schemeClr val="tx1"/>
                </a:solidFill>
              </a:rPr>
              <a:t>메인 화면</a:t>
            </a:r>
            <a:r>
              <a:rPr lang="en-US" altLang="ko-KR" sz="3200" smtClean="0">
                <a:solidFill>
                  <a:schemeClr val="tx1"/>
                </a:solidFill>
              </a:rPr>
              <a:t>/ </a:t>
            </a:r>
            <a:r>
              <a:rPr lang="ko-KR" altLang="en-US" sz="3200" smtClean="0">
                <a:solidFill>
                  <a:schemeClr val="tx1"/>
                </a:solidFill>
              </a:rPr>
              <a:t>제품 상세 정보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상품 </a:t>
            </a:r>
            <a:r>
              <a:rPr lang="en-US" altLang="ko-KR" sz="3200" smtClean="0">
                <a:solidFill>
                  <a:schemeClr val="tx1"/>
                </a:solidFill>
              </a:rPr>
              <a:t>QnA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ko-KR" altLang="en-US" sz="3200" smtClean="0">
                <a:solidFill>
                  <a:schemeClr val="tx1"/>
                </a:solidFill>
              </a:rPr>
              <a:t>작업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smtClean="0">
              <a:solidFill>
                <a:schemeClr val="tx1"/>
              </a:solidFill>
            </a:endParaRPr>
          </a:p>
          <a:p>
            <a:pPr marL="266700" lvl="1" indent="-266700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(4/4)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831772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사용자 영역의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395536" y="1124744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장바구니 관리</a:t>
            </a:r>
            <a:endParaRPr kumimoji="0"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쇼핑을 위한 화면 구성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15616" y="385256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구매 관리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쇼핑 부분 </a:t>
            </a:r>
            <a:r>
              <a:rPr lang="ko-KR" altLang="en-US" sz="2800" smtClean="0">
                <a:solidFill>
                  <a:schemeClr val="tx1"/>
                </a:solidFill>
              </a:rPr>
              <a:t>및 </a:t>
            </a:r>
            <a:r>
              <a:rPr lang="ko-KR" altLang="en-US" sz="2800" smtClean="0">
                <a:solidFill>
                  <a:schemeClr val="tx1"/>
                </a:solidFill>
              </a:rPr>
              <a:t>상품 </a:t>
            </a:r>
            <a:r>
              <a:rPr lang="en-US" altLang="ko-KR" sz="2800" smtClean="0">
                <a:solidFill>
                  <a:schemeClr val="tx1"/>
                </a:solidFill>
              </a:rPr>
              <a:t>QnA </a:t>
            </a:r>
            <a:r>
              <a:rPr lang="ko-KR" altLang="en-US" sz="2800" smtClean="0">
                <a:solidFill>
                  <a:schemeClr val="tx1"/>
                </a:solidFill>
              </a:rPr>
              <a:t>관련 </a:t>
            </a:r>
            <a:r>
              <a:rPr lang="ko-KR" altLang="en-US" sz="2800" smtClean="0">
                <a:solidFill>
                  <a:schemeClr val="tx1"/>
                </a:solidFill>
              </a:rPr>
              <a:t>자바빈은 </a:t>
            </a:r>
            <a:r>
              <a:rPr lang="ko-KR" altLang="en-US" sz="2800" smtClean="0">
                <a:solidFill>
                  <a:schemeClr val="tx1"/>
                </a:solidFill>
              </a:rPr>
              <a:t>관리자 영역에서 </a:t>
            </a:r>
            <a:r>
              <a:rPr lang="ko-KR" altLang="en-US" sz="2800" smtClean="0">
                <a:solidFill>
                  <a:schemeClr val="tx1"/>
                </a:solidFill>
              </a:rPr>
              <a:t>작성한 자바빈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영역에서 사용한 것을 </a:t>
            </a:r>
            <a:r>
              <a:rPr lang="ko-KR" altLang="en-US" sz="2400" smtClean="0">
                <a:solidFill>
                  <a:schemeClr val="tx1"/>
                </a:solidFill>
              </a:rPr>
              <a:t>같이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회원 인증에 </a:t>
            </a:r>
            <a:r>
              <a:rPr lang="ko-KR" altLang="en-US" sz="2800" smtClean="0">
                <a:solidFill>
                  <a:schemeClr val="tx1"/>
                </a:solidFill>
              </a:rPr>
              <a:t>관련된 자바빈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인증 </a:t>
            </a:r>
            <a:r>
              <a:rPr lang="ko-KR" altLang="en-US" sz="24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400" smtClean="0">
                <a:solidFill>
                  <a:schemeClr val="tx1"/>
                </a:solidFill>
              </a:rPr>
              <a:t>– LogonDataBean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인증 </a:t>
            </a:r>
            <a:r>
              <a:rPr lang="en-US" altLang="ko-KR" sz="2400" smtClean="0">
                <a:solidFill>
                  <a:schemeClr val="tx1"/>
                </a:solidFill>
              </a:rPr>
              <a:t>DB </a:t>
            </a:r>
            <a:r>
              <a:rPr lang="ko-KR" altLang="en-US" sz="2400" smtClean="0">
                <a:solidFill>
                  <a:schemeClr val="tx1"/>
                </a:solidFill>
              </a:rPr>
              <a:t>처리빈 </a:t>
            </a:r>
            <a:r>
              <a:rPr lang="en-US" altLang="ko-KR" sz="2400" smtClean="0">
                <a:solidFill>
                  <a:schemeClr val="tx1"/>
                </a:solidFill>
              </a:rPr>
              <a:t>– </a:t>
            </a:r>
            <a:r>
              <a:rPr lang="en-US" altLang="ko-KR" sz="2400" smtClean="0">
                <a:solidFill>
                  <a:schemeClr val="tx1"/>
                </a:solidFill>
              </a:rPr>
              <a:t>LogonDBBean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3200" smtClean="0">
              <a:solidFill>
                <a:schemeClr val="tx1"/>
              </a:solidFill>
            </a:endParaRPr>
          </a:p>
          <a:p>
            <a:pPr marL="266700" lvl="1" indent="-266700" fontAlgn="base"/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8464" y="2530517"/>
            <a:ext cx="4860000" cy="399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71711" y="5497041"/>
            <a:ext cx="38571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사용자 쇼핑 화면</a:t>
            </a:r>
            <a:r>
              <a:rPr lang="en-US" altLang="ko-KR" sz="2000" smtClean="0"/>
              <a:t>, </a:t>
            </a:r>
            <a:r>
              <a:rPr lang="ko-KR" altLang="en-US" sz="2000" smtClean="0"/>
              <a:t>회원 </a:t>
            </a:r>
            <a:r>
              <a:rPr lang="ko-KR" altLang="en-US" sz="2000" smtClean="0"/>
              <a:t>인증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및 </a:t>
            </a:r>
            <a:r>
              <a:rPr lang="ko-KR" altLang="en-US" sz="2000" smtClean="0"/>
              <a:t>상품 </a:t>
            </a:r>
            <a:r>
              <a:rPr lang="en-US" altLang="ko-KR" sz="2000" smtClean="0"/>
              <a:t>QnA </a:t>
            </a:r>
            <a:r>
              <a:rPr lang="ko-KR" altLang="en-US" sz="2000" smtClean="0"/>
              <a:t>관련 </a:t>
            </a:r>
            <a:r>
              <a:rPr lang="ko-KR" altLang="en-US" sz="2000" smtClean="0"/>
              <a:t>작업의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로직과 페이지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ShopMainAction.java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사용자 메인 화면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ProListAction.java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메인 화면에 </a:t>
            </a:r>
            <a:r>
              <a:rPr lang="ko-KR" altLang="en-US" sz="2400" smtClean="0">
                <a:solidFill>
                  <a:schemeClr val="tx1"/>
                </a:solidFill>
              </a:rPr>
              <a:t>표시하는 </a:t>
            </a:r>
            <a:r>
              <a:rPr lang="ko-KR" altLang="en-US" sz="2400" smtClean="0">
                <a:solidFill>
                  <a:schemeClr val="tx1"/>
                </a:solidFill>
              </a:rPr>
              <a:t>상품 목록 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BookContentAction.java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ko-KR" altLang="en-US" sz="2400" smtClean="0">
                <a:solidFill>
                  <a:schemeClr val="tx1"/>
                </a:solidFill>
              </a:rPr>
              <a:t>내용 보기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shopMain.j</a:t>
            </a:r>
            <a:r>
              <a:rPr lang="ko-KR" altLang="en-US" sz="2800" smtClean="0">
                <a:solidFill>
                  <a:schemeClr val="tx1"/>
                </a:solidFill>
              </a:rPr>
              <a:t>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사용자 메인 화면으로 </a:t>
            </a:r>
            <a:r>
              <a:rPr lang="ko-KR" altLang="en-US" sz="2400" smtClean="0">
                <a:solidFill>
                  <a:schemeClr val="tx1"/>
                </a:solidFill>
              </a:rPr>
              <a:t>신상품목록을 화면에 표시하는 페이지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showList.j</a:t>
            </a:r>
            <a:r>
              <a:rPr lang="ko-KR" altLang="en-US" sz="2800" smtClean="0">
                <a:solidFill>
                  <a:schemeClr val="tx1"/>
                </a:solidFill>
              </a:rPr>
              <a:t>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사용자가 </a:t>
            </a:r>
            <a:r>
              <a:rPr lang="ko-KR" altLang="en-US" sz="2400" smtClean="0">
                <a:solidFill>
                  <a:schemeClr val="tx1"/>
                </a:solidFill>
              </a:rPr>
              <a:t>쇼핑할 수 있도록 상품 목록을 </a:t>
            </a:r>
            <a:r>
              <a:rPr lang="ko-KR" altLang="en-US" sz="2400" smtClean="0">
                <a:solidFill>
                  <a:schemeClr val="tx1"/>
                </a:solidFill>
              </a:rPr>
              <a:t>제공하는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bookContent.j</a:t>
            </a:r>
            <a:r>
              <a:rPr lang="ko-KR" altLang="en-US" sz="2800" smtClean="0">
                <a:solidFill>
                  <a:schemeClr val="tx1"/>
                </a:solidFill>
              </a:rPr>
              <a:t>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상품의 </a:t>
            </a:r>
            <a:r>
              <a:rPr lang="ko-KR" altLang="en-US" sz="2400" smtClean="0">
                <a:solidFill>
                  <a:schemeClr val="tx1"/>
                </a:solidFill>
              </a:rPr>
              <a:t>내용을 </a:t>
            </a:r>
            <a:r>
              <a:rPr lang="ko-KR" altLang="en-US" sz="2400" smtClean="0">
                <a:solidFill>
                  <a:schemeClr val="tx1"/>
                </a:solidFill>
              </a:rPr>
              <a:t>표시하는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bookContent.js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관리자 인증과 </a:t>
            </a:r>
            <a:r>
              <a:rPr lang="ko-KR" altLang="en-US" sz="2400" smtClean="0">
                <a:solidFill>
                  <a:schemeClr val="tx1"/>
                </a:solidFill>
              </a:rPr>
              <a:t>관련된 요청을 처리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인증 폼의 인증되지 않은 사용자 영역에서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클릭 또는 인증된 사용자 영역에서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RegisterFormAction.java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가입 </a:t>
            </a:r>
            <a:r>
              <a:rPr lang="ko-KR" altLang="en-US" sz="2400" smtClean="0">
                <a:solidFill>
                  <a:schemeClr val="tx1"/>
                </a:solidFill>
              </a:rPr>
              <a:t>폼 처리 로직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RegisterProAction.java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가입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ConfirmIdAction.java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아이디 중복 확인 </a:t>
            </a:r>
            <a:r>
              <a:rPr lang="ko-KR" altLang="en-US" sz="2400" smtClean="0">
                <a:solidFill>
                  <a:schemeClr val="tx1"/>
                </a:solidFill>
              </a:rPr>
              <a:t>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LoginFormAction.java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로그인 </a:t>
            </a:r>
            <a:r>
              <a:rPr lang="ko-KR" altLang="en-US" sz="2400" smtClean="0">
                <a:solidFill>
                  <a:schemeClr val="tx1"/>
                </a:solidFill>
              </a:rPr>
              <a:t>폼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LoginProAction.java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로그인 </a:t>
            </a:r>
            <a:r>
              <a:rPr lang="ko-KR" altLang="en-US" sz="2400" smtClean="0">
                <a:solidFill>
                  <a:schemeClr val="tx1"/>
                </a:solidFill>
              </a:rPr>
              <a:t>처리 로직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LogoutAction.java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로그아웃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정보 </a:t>
            </a:r>
            <a:r>
              <a:rPr lang="ko-KR" altLang="en-US" sz="2400" smtClean="0">
                <a:solidFill>
                  <a:schemeClr val="tx1"/>
                </a:solidFill>
              </a:rPr>
              <a:t>수정과 </a:t>
            </a:r>
            <a:r>
              <a:rPr lang="ko-KR" altLang="en-US" sz="2400" smtClean="0">
                <a:solidFill>
                  <a:schemeClr val="tx1"/>
                </a:solidFill>
              </a:rPr>
              <a:t>탈퇴의 </a:t>
            </a:r>
            <a:r>
              <a:rPr lang="ko-KR" altLang="en-US" sz="2400" smtClean="0">
                <a:solidFill>
                  <a:schemeClr val="tx1"/>
                </a:solidFill>
              </a:rPr>
              <a:t>메인 화면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정보 </a:t>
            </a:r>
            <a:r>
              <a:rPr lang="ko-KR" altLang="en-US" sz="2400" smtClean="0">
                <a:solidFill>
                  <a:schemeClr val="tx1"/>
                </a:solidFill>
              </a:rPr>
              <a:t>수정 폼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정보 </a:t>
            </a:r>
            <a:r>
              <a:rPr lang="ko-KR" altLang="en-US" sz="2400" smtClean="0">
                <a:solidFill>
                  <a:schemeClr val="tx1"/>
                </a:solidFill>
              </a:rPr>
              <a:t>수정 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DeleteProAction.java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정보 </a:t>
            </a:r>
            <a:r>
              <a:rPr lang="ko-KR" altLang="en-US" sz="2400" smtClean="0">
                <a:solidFill>
                  <a:schemeClr val="tx1"/>
                </a:solidFill>
              </a:rPr>
              <a:t>탈퇴 처리 로직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registerForm.jsp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가입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register.js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가입 </a:t>
            </a:r>
            <a:r>
              <a:rPr lang="ko-KR" altLang="en-US" sz="2400" smtClean="0">
                <a:solidFill>
                  <a:schemeClr val="tx1"/>
                </a:solidFill>
              </a:rPr>
              <a:t>관련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[ID</a:t>
            </a:r>
            <a:r>
              <a:rPr lang="ko-KR" altLang="en-US" sz="2400" smtClean="0">
                <a:solidFill>
                  <a:schemeClr val="tx1"/>
                </a:solidFill>
              </a:rPr>
              <a:t>중복확인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가입하기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registerPro.jsp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가입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confirmId.jsp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아이디 중복 확인 페이지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loginForm.jsp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로그인 </a:t>
            </a:r>
            <a:r>
              <a:rPr lang="ko-KR" altLang="en-US" sz="2400" smtClean="0">
                <a:solidFill>
                  <a:schemeClr val="tx1"/>
                </a:solidFill>
              </a:rPr>
              <a:t>폼 페이지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login.js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로그인 관련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인증되지 </a:t>
            </a:r>
            <a:r>
              <a:rPr lang="ko-KR" altLang="en-US" sz="2400" smtClean="0">
                <a:solidFill>
                  <a:schemeClr val="tx1"/>
                </a:solidFill>
              </a:rPr>
              <a:t>않은 </a:t>
            </a:r>
            <a:r>
              <a:rPr lang="ko-KR" altLang="en-US" sz="2400" smtClean="0">
                <a:solidFill>
                  <a:schemeClr val="tx1"/>
                </a:solidFill>
              </a:rPr>
              <a:t>경우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회원가입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  <a:r>
              <a:rPr lang="ko-KR" altLang="en-US" sz="2400" smtClean="0">
                <a:solidFill>
                  <a:schemeClr val="tx1"/>
                </a:solidFill>
              </a:rPr>
              <a:t>을 </a:t>
            </a:r>
            <a:r>
              <a:rPr lang="ko-KR" altLang="en-US" sz="2400" smtClean="0">
                <a:solidFill>
                  <a:schemeClr val="tx1"/>
                </a:solidFill>
              </a:rPr>
              <a:t>인증된 </a:t>
            </a:r>
            <a:r>
              <a:rPr lang="ko-KR" altLang="en-US" sz="2400" smtClean="0">
                <a:solidFill>
                  <a:schemeClr val="tx1"/>
                </a:solidFill>
              </a:rPr>
              <a:t>경우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회원정보 </a:t>
            </a:r>
            <a:r>
              <a:rPr lang="ko-KR" altLang="en-US" sz="2400" smtClean="0">
                <a:solidFill>
                  <a:schemeClr val="tx1"/>
                </a:solidFill>
              </a:rPr>
              <a:t>변경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장바구니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구매내역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loginPro.jsp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로그인 </a:t>
            </a:r>
            <a:r>
              <a:rPr lang="ko-KR" altLang="en-US" sz="2400" smtClean="0">
                <a:solidFill>
                  <a:schemeClr val="tx1"/>
                </a:solidFill>
              </a:rPr>
              <a:t>처리 페이지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logout.jsp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</a:t>
            </a:r>
            <a:r>
              <a:rPr lang="ko-KR" altLang="en-US" sz="2400" smtClean="0">
                <a:solidFill>
                  <a:schemeClr val="tx1"/>
                </a:solidFill>
              </a:rPr>
              <a:t>인증 </a:t>
            </a:r>
            <a:r>
              <a:rPr lang="ko-KR" altLang="en-US" sz="2400" smtClean="0">
                <a:solidFill>
                  <a:schemeClr val="tx1"/>
                </a:solidFill>
              </a:rPr>
              <a:t>무효화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정보 </a:t>
            </a:r>
            <a:r>
              <a:rPr lang="ko-KR" altLang="en-US" sz="2400" smtClean="0">
                <a:solidFill>
                  <a:schemeClr val="tx1"/>
                </a:solidFill>
              </a:rPr>
              <a:t>수정과 </a:t>
            </a:r>
            <a:r>
              <a:rPr lang="ko-KR" altLang="en-US" sz="2400" smtClean="0">
                <a:solidFill>
                  <a:schemeClr val="tx1"/>
                </a:solidFill>
              </a:rPr>
              <a:t>탈퇴의 </a:t>
            </a:r>
            <a:r>
              <a:rPr lang="ko-KR" altLang="en-US" sz="2400" smtClean="0">
                <a:solidFill>
                  <a:schemeClr val="tx1"/>
                </a:solidFill>
              </a:rPr>
              <a:t>메인 화면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</a:t>
            </a:r>
            <a:r>
              <a:rPr lang="ko-KR" altLang="en-US" sz="2400" smtClean="0">
                <a:solidFill>
                  <a:schemeClr val="tx1"/>
                </a:solidFill>
              </a:rPr>
              <a:t>정보 수정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쇼핑몰은 관리자영역과 사용자 영역으로 나뉨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관리자 영역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물품을 등록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수정하고 구매 목록을 관리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사용자의 쇼핑 영역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등록된 상품을 기반으로 작성된 쇼핑몰을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쇼핑 화면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</a:t>
            </a:r>
            <a:r>
              <a:rPr lang="ko-KR" altLang="en-US" sz="2400" smtClean="0">
                <a:solidFill>
                  <a:schemeClr val="tx1"/>
                </a:solidFill>
              </a:rPr>
              <a:t>정보 수정과 관련된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modifyPro.jsp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</a:t>
            </a:r>
            <a:r>
              <a:rPr lang="ko-KR" altLang="en-US" sz="2400" smtClean="0">
                <a:solidFill>
                  <a:schemeClr val="tx1"/>
                </a:solidFill>
              </a:rPr>
              <a:t>정보 수정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deletePro.jsp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회원 </a:t>
            </a:r>
            <a:r>
              <a:rPr lang="ko-KR" altLang="en-US" sz="2400" smtClean="0">
                <a:solidFill>
                  <a:schemeClr val="tx1"/>
                </a:solidFill>
              </a:rPr>
              <a:t>정보 탈퇴 처리 페이지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상품</a:t>
            </a:r>
            <a:r>
              <a:rPr lang="en-US" altLang="ko-KR" sz="3200" smtClean="0">
                <a:solidFill>
                  <a:schemeClr val="tx1"/>
                </a:solidFill>
              </a:rPr>
              <a:t> QnA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쓰기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쓰기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QnaUpdateFormAction.java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수정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상품</a:t>
            </a:r>
            <a:r>
              <a:rPr lang="en-US" altLang="ko-KR" sz="3200" smtClean="0">
                <a:solidFill>
                  <a:schemeClr val="tx1"/>
                </a:solidFill>
              </a:rPr>
              <a:t> QnA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QnaUpdateProAction.java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수정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QnaDeleteProAction.java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삭제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쓰기 폼 페이지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상품</a:t>
            </a:r>
            <a:r>
              <a:rPr lang="en-US" altLang="ko-KR" sz="3200" smtClean="0">
                <a:solidFill>
                  <a:schemeClr val="tx1"/>
                </a:solidFill>
              </a:rPr>
              <a:t> QnA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write.js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쓰기 관련 작업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[</a:t>
            </a:r>
            <a:r>
              <a:rPr lang="ko-KR" altLang="en-US" sz="2400" smtClean="0">
                <a:solidFill>
                  <a:schemeClr val="tx1"/>
                </a:solidFill>
              </a:rPr>
              <a:t>상품등록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상품수정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삭제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전체구매목록 </a:t>
            </a:r>
            <a:r>
              <a:rPr lang="ko-KR" altLang="en-US" sz="2400" smtClean="0">
                <a:solidFill>
                  <a:schemeClr val="tx1"/>
                </a:solidFill>
              </a:rPr>
              <a:t>확인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답변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쓰기 처리 페이지</a:t>
            </a: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상품</a:t>
            </a:r>
            <a:r>
              <a:rPr lang="en-US" altLang="ko-KR" sz="3200" smtClean="0">
                <a:solidFill>
                  <a:schemeClr val="tx1"/>
                </a:solidFill>
              </a:rPr>
              <a:t> QnA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로직과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qnaUpdateForm.jsp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수정 폼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update.js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관리자의 인증을 </a:t>
            </a:r>
            <a:r>
              <a:rPr lang="ko-KR" altLang="en-US" sz="2400" smtClean="0">
                <a:solidFill>
                  <a:schemeClr val="tx1"/>
                </a:solidFill>
              </a:rPr>
              <a:t>무효화하는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qnaUpdatePro.jsp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수정 처리 페이지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qnaDeletePro.jsp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상품 </a:t>
            </a:r>
            <a:r>
              <a:rPr lang="en-US" altLang="ko-KR" sz="2400" smtClean="0">
                <a:solidFill>
                  <a:schemeClr val="tx1"/>
                </a:solidFill>
              </a:rPr>
              <a:t>QnA </a:t>
            </a:r>
            <a:r>
              <a:rPr lang="ko-KR" altLang="en-US" sz="2400" smtClean="0">
                <a:solidFill>
                  <a:schemeClr val="tx1"/>
                </a:solidFill>
              </a:rPr>
              <a:t>삭제 처리 페이지</a:t>
            </a: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쇼핑을 위한 화면 구성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쇼핑몰의 장바구니 </a:t>
            </a:r>
            <a:r>
              <a:rPr lang="ko-KR" altLang="en-US" sz="2800" smtClean="0">
                <a:solidFill>
                  <a:schemeClr val="tx1"/>
                </a:solidFill>
              </a:rPr>
              <a:t>관련 </a:t>
            </a:r>
            <a:r>
              <a:rPr lang="ko-KR" altLang="en-US" sz="2800" smtClean="0">
                <a:solidFill>
                  <a:schemeClr val="tx1"/>
                </a:solidFill>
              </a:rPr>
              <a:t>작업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400" smtClean="0">
                <a:solidFill>
                  <a:schemeClr val="tx1"/>
                </a:solidFill>
              </a:rPr>
              <a:t>– CartDataBean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DB </a:t>
            </a:r>
            <a:r>
              <a:rPr lang="ko-KR" altLang="en-US" sz="2400" smtClean="0">
                <a:solidFill>
                  <a:schemeClr val="tx1"/>
                </a:solidFill>
              </a:rPr>
              <a:t>처리빈 </a:t>
            </a:r>
            <a:r>
              <a:rPr lang="en-US" altLang="ko-KR" sz="2400" smtClean="0">
                <a:solidFill>
                  <a:schemeClr val="tx1"/>
                </a:solidFill>
              </a:rPr>
              <a:t>– </a:t>
            </a:r>
            <a:r>
              <a:rPr lang="en-US" altLang="ko-KR" sz="2400" smtClean="0">
                <a:solidFill>
                  <a:schemeClr val="tx1"/>
                </a:solidFill>
              </a:rPr>
              <a:t>CartDBBean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장바구니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lvl="3" fontAlgn="base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장바구니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5421" y="2699395"/>
            <a:ext cx="5040000" cy="3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42880" y="5889466"/>
            <a:ext cx="3365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사용자의 장바구니 관련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관련 작업의 로직과 페이지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InsertCartAction.java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장바구니에 </a:t>
            </a:r>
            <a:r>
              <a:rPr lang="ko-KR" altLang="en-US" sz="2400" smtClean="0">
                <a:solidFill>
                  <a:schemeClr val="tx1"/>
                </a:solidFill>
              </a:rPr>
              <a:t>추가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CartListAction.java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목록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CartUpdateFormAction.java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수량 수정 폼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CartUpdateProAction.java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수량 수정 처리 로직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DeleteCartAction.java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목록 삭제 및 비우기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장바구니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insertCart.jsp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장바구니에 </a:t>
            </a:r>
            <a:r>
              <a:rPr lang="ko-KR" altLang="en-US" sz="2400" smtClean="0">
                <a:solidFill>
                  <a:schemeClr val="tx1"/>
                </a:solidFill>
              </a:rPr>
              <a:t>추가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cartList.jsp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목록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cartList.js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관련 작업 요청을 처리하며</a:t>
            </a:r>
            <a:r>
              <a:rPr lang="en-US" altLang="ko-KR" sz="2400" smtClean="0">
                <a:solidFill>
                  <a:schemeClr val="tx1"/>
                </a:solidFill>
              </a:rPr>
              <a:t>, [</a:t>
            </a:r>
            <a:r>
              <a:rPr lang="ko-KR" altLang="en-US" sz="2400" smtClean="0">
                <a:solidFill>
                  <a:schemeClr val="tx1"/>
                </a:solidFill>
              </a:rPr>
              <a:t>쇼핑계속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메인으로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삭제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처리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장바구니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cartUpdateForm.jsp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목록의 수량 수정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cartUpdatePro.jsp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 </a:t>
            </a:r>
            <a:r>
              <a:rPr lang="ko-KR" altLang="en-US" sz="2400" smtClean="0">
                <a:solidFill>
                  <a:schemeClr val="tx1"/>
                </a:solidFill>
              </a:rPr>
              <a:t>목록의 수량 수정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deleteCart.jsp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2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장바구니의 </a:t>
            </a:r>
            <a:r>
              <a:rPr lang="ko-KR" altLang="en-US" sz="2400" smtClean="0">
                <a:solidFill>
                  <a:schemeClr val="tx1"/>
                </a:solidFill>
              </a:rPr>
              <a:t>목록 및 비우기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2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2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장바구니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영역별 필수 처리 작업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관리자 영역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관리자 인증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물품 등록 및 수정</a:t>
            </a:r>
            <a:r>
              <a:rPr lang="en-US" altLang="ko-KR" sz="2800" smtClean="0">
                <a:solidFill>
                  <a:schemeClr val="tx1"/>
                </a:solidFill>
              </a:rPr>
              <a:t>, QnA</a:t>
            </a:r>
            <a:r>
              <a:rPr lang="ko-KR" altLang="en-US" sz="2800" smtClean="0">
                <a:solidFill>
                  <a:schemeClr val="tx1"/>
                </a:solidFill>
              </a:rPr>
              <a:t>관리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구매 목록 관리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사용자 영역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쇼핑 화면 구성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ko-KR" altLang="en-US" sz="2800" smtClean="0">
                <a:solidFill>
                  <a:schemeClr val="tx1"/>
                </a:solidFill>
              </a:rPr>
              <a:t>사용자 인증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쇼핑 작업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상품</a:t>
            </a:r>
            <a:r>
              <a:rPr lang="en-US" altLang="ko-KR" sz="2800" smtClean="0">
                <a:solidFill>
                  <a:schemeClr val="tx1"/>
                </a:solidFill>
              </a:rPr>
              <a:t>QnA </a:t>
            </a:r>
            <a:r>
              <a:rPr lang="ko-KR" altLang="en-US" sz="2800" smtClean="0">
                <a:solidFill>
                  <a:schemeClr val="tx1"/>
                </a:solidFill>
              </a:rPr>
              <a:t>게시판 등이 포함</a:t>
            </a:r>
            <a:r>
              <a:rPr lang="en-US" altLang="ko-KR" sz="2800" smtClean="0">
                <a:solidFill>
                  <a:schemeClr val="tx1"/>
                </a:solidFill>
              </a:rPr>
              <a:t>), </a:t>
            </a:r>
            <a:r>
              <a:rPr lang="ko-KR" altLang="en-US" sz="2800" smtClean="0">
                <a:solidFill>
                  <a:schemeClr val="tx1"/>
                </a:solidFill>
              </a:rPr>
              <a:t>장바구니 관리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구매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쇼핑몰의 구매 관련 작업 처리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400" smtClean="0">
                <a:solidFill>
                  <a:schemeClr val="tx1"/>
                </a:solidFill>
              </a:rPr>
              <a:t>– BuyDataBean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DB </a:t>
            </a:r>
            <a:r>
              <a:rPr lang="ko-KR" altLang="en-US" sz="2400" smtClean="0">
                <a:solidFill>
                  <a:schemeClr val="tx1"/>
                </a:solidFill>
              </a:rPr>
              <a:t>처리빈 </a:t>
            </a:r>
            <a:r>
              <a:rPr lang="en-US" altLang="ko-KR" sz="2400" smtClean="0">
                <a:solidFill>
                  <a:schemeClr val="tx1"/>
                </a:solidFill>
              </a:rPr>
              <a:t>– </a:t>
            </a:r>
            <a:r>
              <a:rPr lang="en-US" altLang="ko-KR" sz="2400" smtClean="0">
                <a:solidFill>
                  <a:schemeClr val="tx1"/>
                </a:solidFill>
              </a:rPr>
              <a:t>BuyDBBean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2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구매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2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구매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0563" y="2742040"/>
            <a:ext cx="5040000" cy="38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42880" y="5889466"/>
            <a:ext cx="3454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사용자의 구매 관련 작업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의 로직과 페이지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BuyFormAction.java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구매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BuyProAction.java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구매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BuyListAction.java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구매 </a:t>
            </a:r>
            <a:r>
              <a:rPr lang="ko-KR" altLang="en-US" sz="2400" smtClean="0">
                <a:solidFill>
                  <a:schemeClr val="tx1"/>
                </a:solidFill>
              </a:rPr>
              <a:t>목록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로직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구매 </a:t>
            </a: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구매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사용자 영역의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로직과 페이지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buyForm.js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buyPro.j</a:t>
            </a:r>
            <a:r>
              <a:rPr lang="ko-KR" altLang="en-US" sz="2800" smtClean="0">
                <a:solidFill>
                  <a:schemeClr val="tx1"/>
                </a:solidFill>
              </a:rPr>
              <a:t>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구매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buyList.j</a:t>
            </a:r>
            <a:r>
              <a:rPr lang="ko-KR" altLang="en-US" sz="2800" smtClean="0">
                <a:solidFill>
                  <a:schemeClr val="tx1"/>
                </a:solidFill>
              </a:rPr>
              <a:t>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구매 </a:t>
            </a:r>
            <a:r>
              <a:rPr lang="ko-KR" altLang="en-US" sz="2400" smtClean="0">
                <a:solidFill>
                  <a:schemeClr val="tx1"/>
                </a:solidFill>
              </a:rPr>
              <a:t>목록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buyList.js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쇼핑계속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메인으로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클릭시 </a:t>
            </a:r>
            <a:r>
              <a:rPr lang="ko-KR" altLang="en-US" sz="2400" smtClean="0">
                <a:solidFill>
                  <a:schemeClr val="tx1"/>
                </a:solidFill>
              </a:rPr>
              <a:t>작업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구매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관리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영역별 필수 처리 작업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573363"/>
            <a:ext cx="7008813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758634" y="6197242"/>
            <a:ext cx="3621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쇼핑몰 시스템의 기본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쇼핑몰 시스템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패키지 또는 폴더별로 작성해야할 컨트롤러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로직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뷰 작업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3" name="_x49219368" descr="image18-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253" y="3089629"/>
            <a:ext cx="4860000" cy="343571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2614</Words>
  <Application>Microsoft Office PowerPoint</Application>
  <PresentationFormat>화면 슬라이드 쇼(4:3)</PresentationFormat>
  <Paragraphs>797</Paragraphs>
  <Slides>73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모델 2 기반의 Ajax를 사용한 쇼핑몰</vt:lpstr>
      <vt:lpstr>목차(1/4)</vt:lpstr>
      <vt:lpstr>목차(2/4)</vt:lpstr>
      <vt:lpstr>목차(3/4)</vt:lpstr>
      <vt:lpstr>목차(4/4)</vt:lpstr>
      <vt:lpstr>쇼핑몰 시스템 개요</vt:lpstr>
      <vt:lpstr>쇼핑몰 시스템 개요</vt:lpstr>
      <vt:lpstr>쇼핑몰 시스템 개요</vt:lpstr>
      <vt:lpstr>쇼핑몰 시스템 개요</vt:lpstr>
      <vt:lpstr>쇼핑몰 시스템 개요</vt:lpstr>
      <vt:lpstr>쇼핑몰 시스템 개요</vt:lpstr>
      <vt:lpstr>쇼핑몰 시스템 개요</vt:lpstr>
      <vt:lpstr>쇼핑몰 시스템 개요</vt:lpstr>
      <vt:lpstr>쇼핑몰 시스템 개요</vt:lpstr>
      <vt:lpstr>쇼핑몰 시스템 개요</vt:lpstr>
      <vt:lpstr>쇼핑몰 시스템에 필요한 테이블 작성</vt:lpstr>
      <vt:lpstr>쇼핑몰 시스템에 필요한 테이블 작성</vt:lpstr>
      <vt:lpstr>쇼핑몰 시스템에 필요한 테이블 작성</vt:lpstr>
      <vt:lpstr>쇼핑몰 시스템에 필요한 테이블 작성</vt:lpstr>
      <vt:lpstr>쇼핑몰 시스템에 필요한 테이블 작성</vt:lpstr>
      <vt:lpstr>쇼핑몰 시스템에 필요한 테이블 작성</vt:lpstr>
      <vt:lpstr>쇼핑몰 시스템에 필요한 테이블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관리자 영역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  <vt:lpstr>사용자 영역의 작성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2014-11-11T03:13:13Z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